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legacyDocTextInfo.bin" ContentType="application/vnd.ms-office.legacyDocTextInf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ms-office.legacyDiagramText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7" r:id="rId12"/>
    <p:sldId id="266" r:id="rId13"/>
    <p:sldId id="268" r:id="rId14"/>
    <p:sldId id="269" r:id="rId15"/>
    <p:sldId id="270" r:id="rId16"/>
    <p:sldId id="271" r:id="rId17"/>
    <p:sldId id="276" r:id="rId18"/>
    <p:sldId id="280" r:id="rId19"/>
    <p:sldId id="279" r:id="rId20"/>
    <p:sldId id="277" r:id="rId21"/>
    <p:sldId id="278" r:id="rId22"/>
    <p:sldId id="281" r:id="rId23"/>
    <p:sldId id="282" r:id="rId2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20" y="-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06/relationships/legacyDocTextInfo" Target="legacyDocTextInfo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194113-711B-45FC-AE10-5C37927FEEDD}" type="doc">
      <dgm:prSet loTypeId="urn:microsoft.com/office/officeart/2005/8/layout/arrow6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46EE3C14-75F1-413D-BD78-737219CE8F9B}">
      <dgm:prSet phldrT="[Tekst]" custT="1"/>
      <dgm:spPr/>
      <dgm:t>
        <a:bodyPr/>
        <a:lstStyle/>
        <a:p>
          <a:r>
            <a:rPr lang="pl-PL" sz="1100" b="1" dirty="0">
              <a:latin typeface="+mn-lt"/>
            </a:rPr>
            <a:t>Przebudowa sieci kanalizacji sanitarnej </a:t>
          </a:r>
          <a:r>
            <a:rPr lang="pl-PL" sz="1100" b="1" dirty="0" smtClean="0">
              <a:latin typeface="+mn-lt"/>
            </a:rPr>
            <a:t/>
          </a:r>
          <a:br>
            <a:rPr lang="pl-PL" sz="1100" b="1" dirty="0" smtClean="0">
              <a:latin typeface="+mn-lt"/>
            </a:rPr>
          </a:br>
          <a:r>
            <a:rPr lang="pl-PL" sz="1100" b="1" dirty="0" smtClean="0">
              <a:latin typeface="+mn-lt"/>
            </a:rPr>
            <a:t>i </a:t>
          </a:r>
          <a:r>
            <a:rPr lang="pl-PL" sz="1100" b="1" dirty="0">
              <a:latin typeface="+mn-lt"/>
            </a:rPr>
            <a:t>deszczowej wraz </a:t>
          </a:r>
          <a:r>
            <a:rPr lang="pl-PL" sz="1100" b="1" dirty="0" smtClean="0">
              <a:latin typeface="+mn-lt"/>
            </a:rPr>
            <a:t>z </a:t>
          </a:r>
          <a:r>
            <a:rPr lang="pl-PL" sz="1100" b="1" dirty="0">
              <a:latin typeface="+mn-lt"/>
            </a:rPr>
            <a:t>przyłączami w ciągu </a:t>
          </a:r>
          <a:r>
            <a:rPr lang="pl-PL" sz="1100" b="1" dirty="0" smtClean="0">
              <a:latin typeface="+mn-lt"/>
            </a:rPr>
            <a:t> </a:t>
          </a:r>
          <a:br>
            <a:rPr lang="pl-PL" sz="1100" b="1" dirty="0" smtClean="0">
              <a:latin typeface="+mn-lt"/>
            </a:rPr>
          </a:br>
          <a:r>
            <a:rPr lang="pl-PL" sz="1100" b="1" dirty="0" smtClean="0">
              <a:latin typeface="+mn-lt"/>
            </a:rPr>
            <a:t>ul</a:t>
          </a:r>
          <a:r>
            <a:rPr lang="pl-PL" sz="1100" b="1" dirty="0">
              <a:latin typeface="+mn-lt"/>
            </a:rPr>
            <a:t>. Stary Rynek</a:t>
          </a:r>
        </a:p>
      </dgm:t>
    </dgm:pt>
    <dgm:pt modelId="{31999397-660E-4305-B1B8-F1C4BF20052D}" type="parTrans" cxnId="{B9190720-C3F9-4DBA-A26F-8012C7B90C28}">
      <dgm:prSet/>
      <dgm:spPr/>
      <dgm:t>
        <a:bodyPr/>
        <a:lstStyle/>
        <a:p>
          <a:endParaRPr lang="pl-PL"/>
        </a:p>
      </dgm:t>
    </dgm:pt>
    <dgm:pt modelId="{A9954DD7-5227-450A-87F5-B3BA32C61D38}" type="sibTrans" cxnId="{B9190720-C3F9-4DBA-A26F-8012C7B90C28}">
      <dgm:prSet/>
      <dgm:spPr/>
      <dgm:t>
        <a:bodyPr/>
        <a:lstStyle/>
        <a:p>
          <a:endParaRPr lang="pl-PL"/>
        </a:p>
      </dgm:t>
    </dgm:pt>
    <dgm:pt modelId="{226CDDBD-0152-4509-B518-E1602780A248}">
      <dgm:prSet phldrT="[Tekst]" custT="1"/>
      <dgm:spPr/>
      <dgm:t>
        <a:bodyPr/>
        <a:lstStyle/>
        <a:p>
          <a:r>
            <a:rPr lang="pl-PL" sz="1100" dirty="0">
              <a:latin typeface="+mn-lt"/>
            </a:rPr>
            <a:t>Wykonano przebudowę  sieci ogólnospławnej </a:t>
          </a:r>
          <a:r>
            <a:rPr lang="pl-PL" sz="1100" dirty="0" smtClean="0">
              <a:latin typeface="+mn-lt"/>
            </a:rPr>
            <a:t/>
          </a:r>
          <a:br>
            <a:rPr lang="pl-PL" sz="1100" dirty="0" smtClean="0">
              <a:latin typeface="+mn-lt"/>
            </a:rPr>
          </a:br>
          <a:r>
            <a:rPr lang="pl-PL" sz="1100" dirty="0" smtClean="0">
              <a:latin typeface="+mn-lt"/>
            </a:rPr>
            <a:t>na  </a:t>
          </a:r>
          <a:r>
            <a:rPr lang="pl-PL" sz="1100" dirty="0">
              <a:latin typeface="+mn-lt"/>
            </a:rPr>
            <a:t>sieć kanalizacji deszczowej i sanitarnej </a:t>
          </a:r>
          <a:r>
            <a:rPr lang="pl-PL" sz="1100" dirty="0" smtClean="0">
              <a:latin typeface="+mn-lt"/>
            </a:rPr>
            <a:t>wraz</a:t>
          </a:r>
          <a:br>
            <a:rPr lang="pl-PL" sz="1100" dirty="0" smtClean="0">
              <a:latin typeface="+mn-lt"/>
            </a:rPr>
          </a:br>
          <a:r>
            <a:rPr lang="pl-PL" sz="1100" dirty="0" smtClean="0">
              <a:latin typeface="+mn-lt"/>
            </a:rPr>
            <a:t> </a:t>
          </a:r>
          <a:r>
            <a:rPr lang="pl-PL" sz="1100" dirty="0">
              <a:latin typeface="+mn-lt"/>
            </a:rPr>
            <a:t>z przyłączami.</a:t>
          </a:r>
        </a:p>
      </dgm:t>
    </dgm:pt>
    <dgm:pt modelId="{56C8C4CE-AD44-4E8D-966D-8BC7FB7EE610}" type="parTrans" cxnId="{18CC05B0-9A00-4509-AABD-3A3920DCD7AD}">
      <dgm:prSet/>
      <dgm:spPr/>
      <dgm:t>
        <a:bodyPr/>
        <a:lstStyle/>
        <a:p>
          <a:endParaRPr lang="pl-PL"/>
        </a:p>
      </dgm:t>
    </dgm:pt>
    <dgm:pt modelId="{DC84D6CA-62EE-4A5B-B4D7-C9425AF6334B}" type="sibTrans" cxnId="{18CC05B0-9A00-4509-AABD-3A3920DCD7AD}">
      <dgm:prSet/>
      <dgm:spPr/>
      <dgm:t>
        <a:bodyPr/>
        <a:lstStyle/>
        <a:p>
          <a:endParaRPr lang="pl-PL"/>
        </a:p>
      </dgm:t>
    </dgm:pt>
    <dgm:pt modelId="{ABC23DA4-E01B-4FB8-BFD5-71249AE34668}">
      <dgm:prSet phldrT="[Tekst]" custT="1"/>
      <dgm:spPr/>
      <dgm:t>
        <a:bodyPr/>
        <a:lstStyle/>
        <a:p>
          <a:r>
            <a:rPr lang="pl-PL" sz="1100" b="1" dirty="0">
              <a:latin typeface="+mn-lt"/>
            </a:rPr>
            <a:t>Przebudowa ul. Stary Rynek </a:t>
          </a:r>
          <a:br>
            <a:rPr lang="pl-PL" sz="1100" b="1" dirty="0">
              <a:latin typeface="+mn-lt"/>
            </a:rPr>
          </a:br>
          <a:r>
            <a:rPr lang="pl-PL" sz="1100" b="1" dirty="0">
              <a:latin typeface="+mn-lt"/>
            </a:rPr>
            <a:t>w Kruszwicy </a:t>
          </a:r>
        </a:p>
      </dgm:t>
    </dgm:pt>
    <dgm:pt modelId="{8D96B6AE-7A38-4C3A-BFEE-F88C5B52EE76}" type="parTrans" cxnId="{4B75585F-4F27-4E2F-BB2F-82B7AE187FEA}">
      <dgm:prSet/>
      <dgm:spPr/>
      <dgm:t>
        <a:bodyPr/>
        <a:lstStyle/>
        <a:p>
          <a:endParaRPr lang="pl-PL"/>
        </a:p>
      </dgm:t>
    </dgm:pt>
    <dgm:pt modelId="{D49543C9-611F-4B45-AD45-E3EA11958FE6}" type="sibTrans" cxnId="{4B75585F-4F27-4E2F-BB2F-82B7AE187FEA}">
      <dgm:prSet/>
      <dgm:spPr/>
      <dgm:t>
        <a:bodyPr/>
        <a:lstStyle/>
        <a:p>
          <a:endParaRPr lang="pl-PL"/>
        </a:p>
      </dgm:t>
    </dgm:pt>
    <dgm:pt modelId="{903C4C54-3375-46DC-A427-24E12992BB52}">
      <dgm:prSet phldrT="[Tekst]" custT="1"/>
      <dgm:spPr/>
      <dgm:t>
        <a:bodyPr/>
        <a:lstStyle/>
        <a:p>
          <a:r>
            <a:rPr lang="pl-PL" sz="1100">
              <a:latin typeface="+mn-lt"/>
            </a:rPr>
            <a:t>przebudowa skrzyżowania ulic Rynek – Poznańska</a:t>
          </a:r>
        </a:p>
      </dgm:t>
    </dgm:pt>
    <dgm:pt modelId="{A1D6A15F-8DCA-43A0-B29A-2D1BD82C398D}" type="parTrans" cxnId="{047CC9AF-BFDD-45AE-A4D0-26FB88C586C8}">
      <dgm:prSet/>
      <dgm:spPr/>
      <dgm:t>
        <a:bodyPr/>
        <a:lstStyle/>
        <a:p>
          <a:endParaRPr lang="pl-PL"/>
        </a:p>
      </dgm:t>
    </dgm:pt>
    <dgm:pt modelId="{329C31B1-B5CB-40DA-8ADD-747C5FB35DAA}" type="sibTrans" cxnId="{047CC9AF-BFDD-45AE-A4D0-26FB88C586C8}">
      <dgm:prSet/>
      <dgm:spPr/>
      <dgm:t>
        <a:bodyPr/>
        <a:lstStyle/>
        <a:p>
          <a:endParaRPr lang="pl-PL"/>
        </a:p>
      </dgm:t>
    </dgm:pt>
    <dgm:pt modelId="{5AF4126C-90C3-4102-BA1C-083FC630F5FB}">
      <dgm:prSet custT="1"/>
      <dgm:spPr/>
      <dgm:t>
        <a:bodyPr/>
        <a:lstStyle/>
        <a:p>
          <a:pPr algn="l"/>
          <a:endParaRPr lang="pl-PL" sz="700">
            <a:latin typeface="+mn-lt"/>
          </a:endParaRPr>
        </a:p>
      </dgm:t>
    </dgm:pt>
    <dgm:pt modelId="{7F60404C-EF32-4F4D-B8A0-2BAF9CD1FC90}" type="parTrans" cxnId="{73CDB0F9-09F4-4BD8-9C3F-0B65025E63B4}">
      <dgm:prSet/>
      <dgm:spPr/>
      <dgm:t>
        <a:bodyPr/>
        <a:lstStyle/>
        <a:p>
          <a:endParaRPr lang="pl-PL"/>
        </a:p>
      </dgm:t>
    </dgm:pt>
    <dgm:pt modelId="{DB371FC3-5B31-40B8-BD49-80832A575C91}" type="sibTrans" cxnId="{73CDB0F9-09F4-4BD8-9C3F-0B65025E63B4}">
      <dgm:prSet/>
      <dgm:spPr/>
      <dgm:t>
        <a:bodyPr/>
        <a:lstStyle/>
        <a:p>
          <a:endParaRPr lang="pl-PL"/>
        </a:p>
      </dgm:t>
    </dgm:pt>
    <dgm:pt modelId="{25E2652A-D7F6-4D3C-95B4-2B76CE056836}">
      <dgm:prSet phldrT="[Tekst]" custT="1"/>
      <dgm:spPr/>
      <dgm:t>
        <a:bodyPr/>
        <a:lstStyle/>
        <a:p>
          <a:r>
            <a:rPr lang="pl-PL" sz="1100">
              <a:latin typeface="+mn-lt"/>
            </a:rPr>
            <a:t>remont nawierzchni ul. Stary Rynek</a:t>
          </a:r>
        </a:p>
      </dgm:t>
    </dgm:pt>
    <dgm:pt modelId="{AB9234FC-979B-45D1-A38C-D45384D1F9A8}" type="parTrans" cxnId="{192115CA-55ED-4A36-B028-E0DF1FF8D955}">
      <dgm:prSet/>
      <dgm:spPr/>
      <dgm:t>
        <a:bodyPr/>
        <a:lstStyle/>
        <a:p>
          <a:endParaRPr lang="pl-PL"/>
        </a:p>
      </dgm:t>
    </dgm:pt>
    <dgm:pt modelId="{A0BE156E-1A87-47CE-B839-F81B586BBAEC}" type="sibTrans" cxnId="{192115CA-55ED-4A36-B028-E0DF1FF8D955}">
      <dgm:prSet/>
      <dgm:spPr/>
      <dgm:t>
        <a:bodyPr/>
        <a:lstStyle/>
        <a:p>
          <a:endParaRPr lang="pl-PL"/>
        </a:p>
      </dgm:t>
    </dgm:pt>
    <dgm:pt modelId="{09B84557-C79E-4077-9023-5CE7CA66A22C}">
      <dgm:prSet phldrT="[Tekst]" custT="1"/>
      <dgm:spPr/>
      <dgm:t>
        <a:bodyPr/>
        <a:lstStyle/>
        <a:p>
          <a:r>
            <a:rPr lang="pl-PL" sz="1100">
              <a:latin typeface="+mn-lt"/>
            </a:rPr>
            <a:t>wydzielenie zatoki autobusowej</a:t>
          </a:r>
        </a:p>
      </dgm:t>
    </dgm:pt>
    <dgm:pt modelId="{3F16AAF9-2067-4B55-B219-70C40BFD5A9B}" type="parTrans" cxnId="{453AA7DE-8E4A-494B-9825-3B8A2A1B2987}">
      <dgm:prSet/>
      <dgm:spPr/>
      <dgm:t>
        <a:bodyPr/>
        <a:lstStyle/>
        <a:p>
          <a:endParaRPr lang="pl-PL"/>
        </a:p>
      </dgm:t>
    </dgm:pt>
    <dgm:pt modelId="{856169E5-DCE9-485E-9133-C0B3E3230758}" type="sibTrans" cxnId="{453AA7DE-8E4A-494B-9825-3B8A2A1B2987}">
      <dgm:prSet/>
      <dgm:spPr/>
      <dgm:t>
        <a:bodyPr/>
        <a:lstStyle/>
        <a:p>
          <a:endParaRPr lang="pl-PL"/>
        </a:p>
      </dgm:t>
    </dgm:pt>
    <dgm:pt modelId="{1E14B826-1120-4328-9A66-83F79D2FC0C1}">
      <dgm:prSet phldrT="[Tekst]" custT="1"/>
      <dgm:spPr/>
      <dgm:t>
        <a:bodyPr/>
        <a:lstStyle/>
        <a:p>
          <a:r>
            <a:rPr lang="pl-PL" sz="1100" dirty="0">
              <a:latin typeface="+mn-lt"/>
            </a:rPr>
            <a:t>zmiana nawierzchni istniejącego placu targowego z bitumicznej </a:t>
          </a:r>
          <a:r>
            <a:rPr lang="pl-PL" sz="1100" dirty="0" smtClean="0">
              <a:latin typeface="+mn-lt"/>
            </a:rPr>
            <a:t/>
          </a:r>
          <a:br>
            <a:rPr lang="pl-PL" sz="1100" dirty="0" smtClean="0">
              <a:latin typeface="+mn-lt"/>
            </a:rPr>
          </a:br>
          <a:r>
            <a:rPr lang="pl-PL" sz="1100" dirty="0" smtClean="0">
              <a:latin typeface="+mn-lt"/>
            </a:rPr>
            <a:t>na </a:t>
          </a:r>
          <a:r>
            <a:rPr lang="pl-PL" sz="1100" dirty="0">
              <a:latin typeface="+mn-lt"/>
            </a:rPr>
            <a:t>nawierzchnie z drogowej kostki betonowej</a:t>
          </a:r>
        </a:p>
      </dgm:t>
    </dgm:pt>
    <dgm:pt modelId="{2249E9C5-A183-476C-96FF-61E293A4E8B0}" type="parTrans" cxnId="{226D8CE5-3663-480E-8AFB-ECFC6162E368}">
      <dgm:prSet/>
      <dgm:spPr/>
      <dgm:t>
        <a:bodyPr/>
        <a:lstStyle/>
        <a:p>
          <a:endParaRPr lang="pl-PL"/>
        </a:p>
      </dgm:t>
    </dgm:pt>
    <dgm:pt modelId="{6C38F3C4-1253-4622-BFCD-02B8978B3E00}" type="sibTrans" cxnId="{226D8CE5-3663-480E-8AFB-ECFC6162E368}">
      <dgm:prSet/>
      <dgm:spPr/>
      <dgm:t>
        <a:bodyPr/>
        <a:lstStyle/>
        <a:p>
          <a:endParaRPr lang="pl-PL"/>
        </a:p>
      </dgm:t>
    </dgm:pt>
    <dgm:pt modelId="{EB651136-3FDA-47EC-9D51-A01008BDDD4B}">
      <dgm:prSet phldrT="[Tekst]" custT="1"/>
      <dgm:spPr/>
      <dgm:t>
        <a:bodyPr/>
        <a:lstStyle/>
        <a:p>
          <a:r>
            <a:rPr lang="pl-PL" sz="1100" dirty="0">
              <a:latin typeface="+mn-lt"/>
            </a:rPr>
            <a:t>przebudowa chodników oraz zjazdów z kostki betonowej</a:t>
          </a:r>
        </a:p>
      </dgm:t>
    </dgm:pt>
    <dgm:pt modelId="{835CC69D-7EEB-45EC-BB90-9C7BC5A47EDD}" type="parTrans" cxnId="{046E5D4E-7A21-4804-8DEB-5B57ADE97C2F}">
      <dgm:prSet/>
      <dgm:spPr/>
      <dgm:t>
        <a:bodyPr/>
        <a:lstStyle/>
        <a:p>
          <a:endParaRPr lang="pl-PL"/>
        </a:p>
      </dgm:t>
    </dgm:pt>
    <dgm:pt modelId="{A18FF51C-0683-423A-8388-83DB13412B01}" type="sibTrans" cxnId="{046E5D4E-7A21-4804-8DEB-5B57ADE97C2F}">
      <dgm:prSet/>
      <dgm:spPr/>
      <dgm:t>
        <a:bodyPr/>
        <a:lstStyle/>
        <a:p>
          <a:endParaRPr lang="pl-PL"/>
        </a:p>
      </dgm:t>
    </dgm:pt>
    <dgm:pt modelId="{2BD48A17-1CE6-4C3C-8EBA-0E96E08D9117}">
      <dgm:prSet phldrT="[Tekst]" custT="1"/>
      <dgm:spPr/>
      <dgm:t>
        <a:bodyPr/>
        <a:lstStyle/>
        <a:p>
          <a:r>
            <a:rPr lang="pl-PL" sz="1100" dirty="0">
              <a:latin typeface="+mn-lt"/>
            </a:rPr>
            <a:t>przebudowa skrzyżowania ul. Stary Rynek </a:t>
          </a:r>
          <a:br>
            <a:rPr lang="pl-PL" sz="1100" dirty="0">
              <a:latin typeface="+mn-lt"/>
            </a:rPr>
          </a:br>
          <a:r>
            <a:rPr lang="pl-PL" sz="1100" dirty="0">
              <a:latin typeface="+mn-lt"/>
            </a:rPr>
            <a:t>i ul. Poznańskiej w celu skanalizowania ruchu oraz umożliwienia </a:t>
          </a:r>
          <a:r>
            <a:rPr lang="pl-PL" sz="1100" dirty="0" smtClean="0">
              <a:latin typeface="+mn-lt"/>
            </a:rPr>
            <a:t/>
          </a:r>
          <a:br>
            <a:rPr lang="pl-PL" sz="1100" dirty="0" smtClean="0">
              <a:latin typeface="+mn-lt"/>
            </a:rPr>
          </a:br>
          <a:r>
            <a:rPr lang="pl-PL" sz="1100" dirty="0" smtClean="0">
              <a:latin typeface="+mn-lt"/>
            </a:rPr>
            <a:t>przejezdności </a:t>
          </a:r>
          <a:r>
            <a:rPr lang="pl-PL" sz="1100" dirty="0">
              <a:latin typeface="+mn-lt"/>
            </a:rPr>
            <a:t>komunikacji autobusowej</a:t>
          </a:r>
        </a:p>
      </dgm:t>
    </dgm:pt>
    <dgm:pt modelId="{69AEB662-8110-4441-A601-7E7A8967A726}" type="parTrans" cxnId="{526E7819-11F6-4F50-AA74-00C71BA3A631}">
      <dgm:prSet/>
      <dgm:spPr/>
      <dgm:t>
        <a:bodyPr/>
        <a:lstStyle/>
        <a:p>
          <a:endParaRPr lang="pl-PL"/>
        </a:p>
      </dgm:t>
    </dgm:pt>
    <dgm:pt modelId="{BC1A2AF6-86EF-49E5-9E08-5055C4520155}" type="sibTrans" cxnId="{526E7819-11F6-4F50-AA74-00C71BA3A631}">
      <dgm:prSet/>
      <dgm:spPr/>
      <dgm:t>
        <a:bodyPr/>
        <a:lstStyle/>
        <a:p>
          <a:endParaRPr lang="pl-PL"/>
        </a:p>
      </dgm:t>
    </dgm:pt>
    <dgm:pt modelId="{AA22F8C8-D415-46DF-9CAF-AD949C65B304}" type="pres">
      <dgm:prSet presAssocID="{88194113-711B-45FC-AE10-5C37927FEEDD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4D10469D-6676-4A3B-9156-23F14BA3A90D}" type="pres">
      <dgm:prSet presAssocID="{88194113-711B-45FC-AE10-5C37927FEEDD}" presName="ribbon" presStyleLbl="node1" presStyleIdx="0" presStyleCnt="1" custScaleY="138500"/>
      <dgm:spPr/>
    </dgm:pt>
    <dgm:pt modelId="{4FA55F29-8545-468B-A6A5-CD3C1289A8BA}" type="pres">
      <dgm:prSet presAssocID="{88194113-711B-45FC-AE10-5C37927FEEDD}" presName="leftArrowText" presStyleLbl="node1" presStyleIdx="0" presStyleCnt="1" custLinFactNeighborX="-411" custLinFactNeighborY="-9339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E7EDB44-5763-40EC-937C-6D7F1C05634C}" type="pres">
      <dgm:prSet presAssocID="{88194113-711B-45FC-AE10-5C37927FEEDD}" presName="rightArrowText" presStyleLbl="node1" presStyleIdx="0" presStyleCnt="1" custScaleX="109346" custScaleY="138155" custLinFactNeighborX="9019" custLinFactNeighborY="735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A66B57A6-2C50-4AA4-8F57-44F266A67FAB}" type="presOf" srcId="{46EE3C14-75F1-413D-BD78-737219CE8F9B}" destId="{4FA55F29-8545-468B-A6A5-CD3C1289A8BA}" srcOrd="0" destOrd="0" presId="urn:microsoft.com/office/officeart/2005/8/layout/arrow6"/>
    <dgm:cxn modelId="{526E7819-11F6-4F50-AA74-00C71BA3A631}" srcId="{ABC23DA4-E01B-4FB8-BFD5-71249AE34668}" destId="{2BD48A17-1CE6-4C3C-8EBA-0E96E08D9117}" srcOrd="5" destOrd="0" parTransId="{69AEB662-8110-4441-A601-7E7A8967A726}" sibTransId="{BC1A2AF6-86EF-49E5-9E08-5055C4520155}"/>
    <dgm:cxn modelId="{789A44AD-CB6B-43F4-816D-208F9D991D93}" type="presOf" srcId="{EB651136-3FDA-47EC-9D51-A01008BDDD4B}" destId="{EE7EDB44-5763-40EC-937C-6D7F1C05634C}" srcOrd="0" destOrd="5" presId="urn:microsoft.com/office/officeart/2005/8/layout/arrow6"/>
    <dgm:cxn modelId="{047CC9AF-BFDD-45AE-A4D0-26FB88C586C8}" srcId="{ABC23DA4-E01B-4FB8-BFD5-71249AE34668}" destId="{903C4C54-3375-46DC-A427-24E12992BB52}" srcOrd="0" destOrd="0" parTransId="{A1D6A15F-8DCA-43A0-B29A-2D1BD82C398D}" sibTransId="{329C31B1-B5CB-40DA-8ADD-747C5FB35DAA}"/>
    <dgm:cxn modelId="{192115CA-55ED-4A36-B028-E0DF1FF8D955}" srcId="{ABC23DA4-E01B-4FB8-BFD5-71249AE34668}" destId="{25E2652A-D7F6-4D3C-95B4-2B76CE056836}" srcOrd="1" destOrd="0" parTransId="{AB9234FC-979B-45D1-A38C-D45384D1F9A8}" sibTransId="{A0BE156E-1A87-47CE-B839-F81B586BBAEC}"/>
    <dgm:cxn modelId="{9C1718E2-C88B-4C6E-8FD7-63CD83F18B0E}" type="presOf" srcId="{25E2652A-D7F6-4D3C-95B4-2B76CE056836}" destId="{EE7EDB44-5763-40EC-937C-6D7F1C05634C}" srcOrd="0" destOrd="2" presId="urn:microsoft.com/office/officeart/2005/8/layout/arrow6"/>
    <dgm:cxn modelId="{4B75585F-4F27-4E2F-BB2F-82B7AE187FEA}" srcId="{88194113-711B-45FC-AE10-5C37927FEEDD}" destId="{ABC23DA4-E01B-4FB8-BFD5-71249AE34668}" srcOrd="1" destOrd="0" parTransId="{8D96B6AE-7A38-4C3A-BFEE-F88C5B52EE76}" sibTransId="{D49543C9-611F-4B45-AD45-E3EA11958FE6}"/>
    <dgm:cxn modelId="{046E5D4E-7A21-4804-8DEB-5B57ADE97C2F}" srcId="{ABC23DA4-E01B-4FB8-BFD5-71249AE34668}" destId="{EB651136-3FDA-47EC-9D51-A01008BDDD4B}" srcOrd="4" destOrd="0" parTransId="{835CC69D-7EEB-45EC-BB90-9C7BC5A47EDD}" sibTransId="{A18FF51C-0683-423A-8388-83DB13412B01}"/>
    <dgm:cxn modelId="{18CC05B0-9A00-4509-AABD-3A3920DCD7AD}" srcId="{46EE3C14-75F1-413D-BD78-737219CE8F9B}" destId="{226CDDBD-0152-4509-B518-E1602780A248}" srcOrd="0" destOrd="0" parTransId="{56C8C4CE-AD44-4E8D-966D-8BC7FB7EE610}" sibTransId="{DC84D6CA-62EE-4A5B-B4D7-C9425AF6334B}"/>
    <dgm:cxn modelId="{3A60D4F6-B2C8-47FB-9BE6-302B6D398F89}" type="presOf" srcId="{226CDDBD-0152-4509-B518-E1602780A248}" destId="{4FA55F29-8545-468B-A6A5-CD3C1289A8BA}" srcOrd="0" destOrd="1" presId="urn:microsoft.com/office/officeart/2005/8/layout/arrow6"/>
    <dgm:cxn modelId="{453AA7DE-8E4A-494B-9825-3B8A2A1B2987}" srcId="{ABC23DA4-E01B-4FB8-BFD5-71249AE34668}" destId="{09B84557-C79E-4077-9023-5CE7CA66A22C}" srcOrd="2" destOrd="0" parTransId="{3F16AAF9-2067-4B55-B219-70C40BFD5A9B}" sibTransId="{856169E5-DCE9-485E-9133-C0B3E3230758}"/>
    <dgm:cxn modelId="{73251A2C-52B7-4DBE-9CCB-0EB53B77AA53}" type="presOf" srcId="{88194113-711B-45FC-AE10-5C37927FEEDD}" destId="{AA22F8C8-D415-46DF-9CAF-AD949C65B304}" srcOrd="0" destOrd="0" presId="urn:microsoft.com/office/officeart/2005/8/layout/arrow6"/>
    <dgm:cxn modelId="{B9190720-C3F9-4DBA-A26F-8012C7B90C28}" srcId="{88194113-711B-45FC-AE10-5C37927FEEDD}" destId="{46EE3C14-75F1-413D-BD78-737219CE8F9B}" srcOrd="0" destOrd="0" parTransId="{31999397-660E-4305-B1B8-F1C4BF20052D}" sibTransId="{A9954DD7-5227-450A-87F5-B3BA32C61D38}"/>
    <dgm:cxn modelId="{40D6A89B-72A8-47A9-BE1A-013D3F4A2FF3}" type="presOf" srcId="{1E14B826-1120-4328-9A66-83F79D2FC0C1}" destId="{EE7EDB44-5763-40EC-937C-6D7F1C05634C}" srcOrd="0" destOrd="4" presId="urn:microsoft.com/office/officeart/2005/8/layout/arrow6"/>
    <dgm:cxn modelId="{474B9D9D-4C7C-4154-9F84-504FFC9338A4}" type="presOf" srcId="{2BD48A17-1CE6-4C3C-8EBA-0E96E08D9117}" destId="{EE7EDB44-5763-40EC-937C-6D7F1C05634C}" srcOrd="0" destOrd="6" presId="urn:microsoft.com/office/officeart/2005/8/layout/arrow6"/>
    <dgm:cxn modelId="{FEB4D51B-ACC7-4A13-8444-9602E94495E5}" type="presOf" srcId="{09B84557-C79E-4077-9023-5CE7CA66A22C}" destId="{EE7EDB44-5763-40EC-937C-6D7F1C05634C}" srcOrd="0" destOrd="3" presId="urn:microsoft.com/office/officeart/2005/8/layout/arrow6"/>
    <dgm:cxn modelId="{226D8CE5-3663-480E-8AFB-ECFC6162E368}" srcId="{ABC23DA4-E01B-4FB8-BFD5-71249AE34668}" destId="{1E14B826-1120-4328-9A66-83F79D2FC0C1}" srcOrd="3" destOrd="0" parTransId="{2249E9C5-A183-476C-96FF-61E293A4E8B0}" sibTransId="{6C38F3C4-1253-4622-BFCD-02B8978B3E00}"/>
    <dgm:cxn modelId="{73CDB0F9-09F4-4BD8-9C3F-0B65025E63B4}" srcId="{88194113-711B-45FC-AE10-5C37927FEEDD}" destId="{5AF4126C-90C3-4102-BA1C-083FC630F5FB}" srcOrd="2" destOrd="0" parTransId="{7F60404C-EF32-4F4D-B8A0-2BAF9CD1FC90}" sibTransId="{DB371FC3-5B31-40B8-BD49-80832A575C91}"/>
    <dgm:cxn modelId="{92020642-F073-4276-8A42-7D71AC696388}" type="presOf" srcId="{903C4C54-3375-46DC-A427-24E12992BB52}" destId="{EE7EDB44-5763-40EC-937C-6D7F1C05634C}" srcOrd="0" destOrd="1" presId="urn:microsoft.com/office/officeart/2005/8/layout/arrow6"/>
    <dgm:cxn modelId="{FB0E62CC-9BE0-415B-B699-E006A3E9B84A}" type="presOf" srcId="{ABC23DA4-E01B-4FB8-BFD5-71249AE34668}" destId="{EE7EDB44-5763-40EC-937C-6D7F1C05634C}" srcOrd="0" destOrd="0" presId="urn:microsoft.com/office/officeart/2005/8/layout/arrow6"/>
    <dgm:cxn modelId="{D7E5D887-B617-44FA-A0A0-D605D6E4EE22}" type="presParOf" srcId="{AA22F8C8-D415-46DF-9CAF-AD949C65B304}" destId="{4D10469D-6676-4A3B-9156-23F14BA3A90D}" srcOrd="0" destOrd="0" presId="urn:microsoft.com/office/officeart/2005/8/layout/arrow6"/>
    <dgm:cxn modelId="{D71E2315-FFF5-4FDA-AFAC-6462C5FAE3F6}" type="presParOf" srcId="{AA22F8C8-D415-46DF-9CAF-AD949C65B304}" destId="{4FA55F29-8545-468B-A6A5-CD3C1289A8BA}" srcOrd="1" destOrd="0" presId="urn:microsoft.com/office/officeart/2005/8/layout/arrow6"/>
    <dgm:cxn modelId="{9A3B99CE-E0FB-4D4B-A345-8B54747BFD08}" type="presParOf" srcId="{AA22F8C8-D415-46DF-9CAF-AD949C65B304}" destId="{EE7EDB44-5763-40EC-937C-6D7F1C05634C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A5620C-9275-43A5-B377-4D7445143021}" type="doc">
      <dgm:prSet loTypeId="urn:microsoft.com/office/officeart/2005/8/layout/hProcess4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21ECCFFB-38B0-4AF7-9B9E-E074C886A7EC}">
      <dgm:prSet phldrT="[Teks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100"/>
            <a:t>wymiana sieci wodociągowej w ul. Rynek wraz z przyłączami przez  Przedsiębiorstwo Komunalne w Kruszwicy</a:t>
          </a:r>
        </a:p>
      </dgm:t>
    </dgm:pt>
    <dgm:pt modelId="{DC1995C9-C0F4-42B2-8DA7-580ABA686A8B}" type="parTrans" cxnId="{5A85A740-3350-4691-9FCF-86755D9CF06C}">
      <dgm:prSet/>
      <dgm:spPr/>
      <dgm:t>
        <a:bodyPr/>
        <a:lstStyle/>
        <a:p>
          <a:endParaRPr lang="pl-PL"/>
        </a:p>
      </dgm:t>
    </dgm:pt>
    <dgm:pt modelId="{2CB7E3BA-C76C-4933-A4AE-1FD129D5A95E}" type="sibTrans" cxnId="{5A85A740-3350-4691-9FCF-86755D9CF06C}">
      <dgm:prSet/>
      <dgm:spPr/>
      <dgm:t>
        <a:bodyPr/>
        <a:lstStyle/>
        <a:p>
          <a:endParaRPr lang="pl-PL"/>
        </a:p>
      </dgm:t>
    </dgm:pt>
    <dgm:pt modelId="{11747718-6E6C-4331-BC8A-C4018C7852E7}">
      <dgm:prSet phldrT="[Teks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100" dirty="0"/>
            <a:t> nowe nasadzenia różnych odmian drzew, krzewów i innej roślinności:</a:t>
          </a:r>
          <a:br>
            <a:rPr lang="pl-PL" sz="1100" dirty="0"/>
          </a:br>
          <a:r>
            <a:rPr lang="pl-PL" sz="1100" dirty="0" smtClean="0"/>
            <a:t>- drzewa:  klon zwyczajny, grab pospolity, głóg pośredni, katalpa</a:t>
          </a:r>
          <a:br>
            <a:rPr lang="pl-PL" sz="1100" dirty="0" smtClean="0"/>
          </a:br>
          <a:r>
            <a:rPr lang="pl-PL" sz="1100" dirty="0" smtClean="0"/>
            <a:t>- krzewy iglaste : jałowiec, cis pośredni,  żywotnik pośredni</a:t>
          </a:r>
          <a:br>
            <a:rPr lang="pl-PL" sz="1100" dirty="0" smtClean="0"/>
          </a:br>
          <a:r>
            <a:rPr lang="pl-PL" sz="1100" dirty="0" smtClean="0"/>
            <a:t>- krzewinki - barwinek pospolity</a:t>
          </a:r>
          <a:br>
            <a:rPr lang="pl-PL" sz="1100" dirty="0" smtClean="0"/>
          </a:br>
          <a:r>
            <a:rPr lang="pl-PL" sz="1100" dirty="0" smtClean="0"/>
            <a:t>- rośliny na rabacie mieszanej: bukszpan wiecznie zielony i lawenda wąskolistna</a:t>
          </a:r>
          <a:endParaRPr lang="pl-PL" sz="1100" dirty="0"/>
        </a:p>
      </dgm:t>
    </dgm:pt>
    <dgm:pt modelId="{C0658FC0-CD99-4479-8C8F-D56BC140D485}" type="parTrans" cxnId="{9242F746-BCE3-434C-A8E6-3D15FF97DB86}">
      <dgm:prSet/>
      <dgm:spPr/>
      <dgm:t>
        <a:bodyPr/>
        <a:lstStyle/>
        <a:p>
          <a:endParaRPr lang="pl-PL"/>
        </a:p>
      </dgm:t>
    </dgm:pt>
    <dgm:pt modelId="{2B500D47-DEA1-44CB-8AE0-C3649EB0B937}" type="sibTrans" cxnId="{9242F746-BCE3-434C-A8E6-3D15FF97DB86}">
      <dgm:prSet/>
      <dgm:spPr/>
      <dgm:t>
        <a:bodyPr/>
        <a:lstStyle/>
        <a:p>
          <a:endParaRPr lang="pl-PL"/>
        </a:p>
      </dgm:t>
    </dgm:pt>
    <dgm:pt modelId="{49001BE0-3824-4927-94D4-E81052386C06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100" dirty="0"/>
            <a:t>przebudowę istniejącego oświetlenia ulicznego wraz z budową nowych latarń na płycie</a:t>
          </a:r>
        </a:p>
      </dgm:t>
    </dgm:pt>
    <dgm:pt modelId="{ADBFC4E4-46DF-4E65-AD48-1B742FE11FE2}" type="parTrans" cxnId="{A5BE3D47-22E9-4DD5-BE96-311475232DA2}">
      <dgm:prSet/>
      <dgm:spPr/>
      <dgm:t>
        <a:bodyPr/>
        <a:lstStyle/>
        <a:p>
          <a:endParaRPr lang="pl-PL"/>
        </a:p>
      </dgm:t>
    </dgm:pt>
    <dgm:pt modelId="{DC409308-BDF3-4B48-9614-4C3C4C631521}" type="sibTrans" cxnId="{A5BE3D47-22E9-4DD5-BE96-311475232DA2}">
      <dgm:prSet/>
      <dgm:spPr/>
      <dgm:t>
        <a:bodyPr/>
        <a:lstStyle/>
        <a:p>
          <a:endParaRPr lang="pl-PL"/>
        </a:p>
      </dgm:t>
    </dgm:pt>
    <dgm:pt modelId="{3F456BAD-B8FB-418C-8919-7374255A9E46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100"/>
            <a:t>przebudowa </a:t>
          </a:r>
          <a:br>
            <a:rPr lang="pl-PL" sz="1100"/>
          </a:br>
          <a:r>
            <a:rPr lang="pl-PL" sz="1100"/>
            <a:t>ul. Rynek poprzez wykonanie nowej nawierzchni (asfaltowej),  ułożenie kostki pod nowe chodniki, wydzielenie zatok postojowych do parkowania skośnego i równoległego</a:t>
          </a:r>
        </a:p>
      </dgm:t>
    </dgm:pt>
    <dgm:pt modelId="{03FF88BA-4E7C-4BCA-9559-03AF69B00AE7}" type="parTrans" cxnId="{64392858-8B17-4FE4-A740-CDEA70382869}">
      <dgm:prSet/>
      <dgm:spPr/>
      <dgm:t>
        <a:bodyPr/>
        <a:lstStyle/>
        <a:p>
          <a:endParaRPr lang="pl-PL"/>
        </a:p>
      </dgm:t>
    </dgm:pt>
    <dgm:pt modelId="{431AE1BC-072E-4088-AA60-AFE151577CA5}" type="sibTrans" cxnId="{64392858-8B17-4FE4-A740-CDEA70382869}">
      <dgm:prSet/>
      <dgm:spPr/>
      <dgm:t>
        <a:bodyPr/>
        <a:lstStyle/>
        <a:p>
          <a:endParaRPr lang="pl-PL"/>
        </a:p>
      </dgm:t>
    </dgm:pt>
    <dgm:pt modelId="{870C9E26-966E-4FD3-81D6-349DDFBD4FE9}">
      <dgm:prSet phldrT="[Tekst]" custT="1"/>
      <dgm:spPr/>
      <dgm:t>
        <a:bodyPr/>
        <a:lstStyle/>
        <a:p>
          <a:r>
            <a:rPr lang="pl-PL" sz="900" b="1" dirty="0"/>
            <a:t>BRANŻA WOD - KAN</a:t>
          </a:r>
        </a:p>
      </dgm:t>
    </dgm:pt>
    <dgm:pt modelId="{DFFD2E63-5B8D-41E9-9E34-116CEA551C5E}" type="sibTrans" cxnId="{82491D79-8131-4474-8B17-7752E1F84F6D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pl-PL"/>
        </a:p>
      </dgm:t>
    </dgm:pt>
    <dgm:pt modelId="{09579309-0956-4B6F-AC72-A42E3BA7BC6B}" type="parTrans" cxnId="{82491D79-8131-4474-8B17-7752E1F84F6D}">
      <dgm:prSet/>
      <dgm:spPr/>
      <dgm:t>
        <a:bodyPr/>
        <a:lstStyle/>
        <a:p>
          <a:endParaRPr lang="pl-PL"/>
        </a:p>
      </dgm:t>
    </dgm:pt>
    <dgm:pt modelId="{731F7437-C331-4A46-93F6-6B5C3BEE790C}">
      <dgm:prSet custT="1"/>
      <dgm:spPr/>
      <dgm:t>
        <a:bodyPr/>
        <a:lstStyle/>
        <a:p>
          <a:r>
            <a:rPr lang="pl-PL" sz="900" b="1" dirty="0"/>
            <a:t>BRANŻA DROGOWA</a:t>
          </a:r>
        </a:p>
      </dgm:t>
    </dgm:pt>
    <dgm:pt modelId="{EA0DFD41-108A-49B5-866A-631258BC956B}" type="sibTrans" cxnId="{BC197D2F-0A33-4305-AF12-C3F967E9BB8D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pl-PL"/>
        </a:p>
      </dgm:t>
    </dgm:pt>
    <dgm:pt modelId="{E6C04918-C71B-42CF-96FB-DD07AC14E78C}" type="parTrans" cxnId="{BC197D2F-0A33-4305-AF12-C3F967E9BB8D}">
      <dgm:prSet/>
      <dgm:spPr/>
      <dgm:t>
        <a:bodyPr/>
        <a:lstStyle/>
        <a:p>
          <a:endParaRPr lang="pl-PL"/>
        </a:p>
      </dgm:t>
    </dgm:pt>
    <dgm:pt modelId="{5C10EFEA-D5C8-4D5A-849B-39CAB04285B7}">
      <dgm:prSet custT="1"/>
      <dgm:spPr/>
      <dgm:t>
        <a:bodyPr/>
        <a:lstStyle/>
        <a:p>
          <a:r>
            <a:rPr lang="pl-PL" sz="900" b="1"/>
            <a:t>BRANŻA ELEKTRYCZNA</a:t>
          </a:r>
        </a:p>
      </dgm:t>
    </dgm:pt>
    <dgm:pt modelId="{B3B396BD-1B77-4E29-BECC-7F0BB40EDC63}" type="parTrans" cxnId="{D8CE39FE-2E42-4357-903E-D7FBAE87514D}">
      <dgm:prSet/>
      <dgm:spPr/>
      <dgm:t>
        <a:bodyPr/>
        <a:lstStyle/>
        <a:p>
          <a:endParaRPr lang="pl-PL"/>
        </a:p>
      </dgm:t>
    </dgm:pt>
    <dgm:pt modelId="{F61CDAE6-E4C1-4EFF-8164-3FA5FDDF1AC1}" type="sibTrans" cxnId="{D8CE39FE-2E42-4357-903E-D7FBAE87514D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pl-PL"/>
        </a:p>
      </dgm:t>
    </dgm:pt>
    <dgm:pt modelId="{29AB90A9-377A-46F0-B5BB-ED978F8547C4}">
      <dgm:prSet custT="1"/>
      <dgm:spPr/>
      <dgm:t>
        <a:bodyPr/>
        <a:lstStyle/>
        <a:p>
          <a:r>
            <a:rPr lang="pl-PL" sz="900" b="1"/>
            <a:t>ZIELEŃ</a:t>
          </a:r>
        </a:p>
      </dgm:t>
    </dgm:pt>
    <dgm:pt modelId="{F23507A4-D9F0-48F1-9B5E-FCBBEDEBA4E4}" type="parTrans" cxnId="{909F33AF-579E-4B03-8627-3041102858B0}">
      <dgm:prSet/>
      <dgm:spPr/>
      <dgm:t>
        <a:bodyPr/>
        <a:lstStyle/>
        <a:p>
          <a:endParaRPr lang="pl-PL"/>
        </a:p>
      </dgm:t>
    </dgm:pt>
    <dgm:pt modelId="{9F7352CC-242B-45F9-82C1-0C3A8C6CA534}" type="sibTrans" cxnId="{909F33AF-579E-4B03-8627-3041102858B0}">
      <dgm:prSet/>
      <dgm:spPr/>
      <dgm:t>
        <a:bodyPr/>
        <a:lstStyle/>
        <a:p>
          <a:endParaRPr lang="pl-PL"/>
        </a:p>
      </dgm:t>
    </dgm:pt>
    <dgm:pt modelId="{A6DC93C1-0F22-46CC-BC48-9B75F8B881F5}">
      <dgm:prSet phldrT="[Teks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100"/>
            <a:t>budowa odgałęzień bocznych kanalizacji deszczowej w ul. Rynek w Kruszwicy przez firmę P.U.H. DRAINPOL s.c. </a:t>
          </a:r>
        </a:p>
      </dgm:t>
    </dgm:pt>
    <dgm:pt modelId="{042B3644-D530-4A6E-80AB-ADCBCE2AE8FE}" type="parTrans" cxnId="{82D1C26C-62E6-4D84-ABC6-B1063048EA5E}">
      <dgm:prSet/>
      <dgm:spPr/>
      <dgm:t>
        <a:bodyPr/>
        <a:lstStyle/>
        <a:p>
          <a:endParaRPr lang="pl-PL"/>
        </a:p>
      </dgm:t>
    </dgm:pt>
    <dgm:pt modelId="{06F41B59-3032-437D-98EF-3BDD1BF96ECC}" type="sibTrans" cxnId="{82D1C26C-62E6-4D84-ABC6-B1063048EA5E}">
      <dgm:prSet/>
      <dgm:spPr/>
      <dgm:t>
        <a:bodyPr/>
        <a:lstStyle/>
        <a:p>
          <a:endParaRPr lang="pl-PL"/>
        </a:p>
      </dgm:t>
    </dgm:pt>
    <dgm:pt modelId="{94AF7600-8BA4-46FE-8F1A-235788C0E99B}">
      <dgm:prSet phldrT="[Teks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pl-PL" sz="1100"/>
        </a:p>
      </dgm:t>
    </dgm:pt>
    <dgm:pt modelId="{E0ADC69E-A938-4A91-A8C3-D090A742D0C6}" type="parTrans" cxnId="{5B470DDB-EC81-4FC0-B73C-5A25220A3542}">
      <dgm:prSet/>
      <dgm:spPr/>
      <dgm:t>
        <a:bodyPr/>
        <a:lstStyle/>
        <a:p>
          <a:endParaRPr lang="pl-PL"/>
        </a:p>
      </dgm:t>
    </dgm:pt>
    <dgm:pt modelId="{D36E02A1-34F7-4894-A285-4970BFC81594}" type="sibTrans" cxnId="{5B470DDB-EC81-4FC0-B73C-5A25220A3542}">
      <dgm:prSet/>
      <dgm:spPr/>
      <dgm:t>
        <a:bodyPr/>
        <a:lstStyle/>
        <a:p>
          <a:endParaRPr lang="pl-PL"/>
        </a:p>
      </dgm:t>
    </dgm:pt>
    <dgm:pt modelId="{9257045D-ABA8-45BF-BE8C-E330A90191BB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100"/>
            <a:t>przebudowa płyty Rynku poprzez ułożenie kostki i płyt granitowych</a:t>
          </a:r>
        </a:p>
      </dgm:t>
    </dgm:pt>
    <dgm:pt modelId="{039974C2-1996-4AF9-A29D-262F0F952012}" type="parTrans" cxnId="{5DAC4F21-92B7-4ACC-94BB-DBB43506EE8C}">
      <dgm:prSet/>
      <dgm:spPr/>
      <dgm:t>
        <a:bodyPr/>
        <a:lstStyle/>
        <a:p>
          <a:endParaRPr lang="pl-PL"/>
        </a:p>
      </dgm:t>
    </dgm:pt>
    <dgm:pt modelId="{4A760FFB-25A8-492E-917E-CD6E1E5C763C}" type="sibTrans" cxnId="{5DAC4F21-92B7-4ACC-94BB-DBB43506EE8C}">
      <dgm:prSet/>
      <dgm:spPr/>
      <dgm:t>
        <a:bodyPr/>
        <a:lstStyle/>
        <a:p>
          <a:endParaRPr lang="pl-PL"/>
        </a:p>
      </dgm:t>
    </dgm:pt>
    <dgm:pt modelId="{09F4CD6D-5BF4-4970-9786-AE3B388ABEBF}">
      <dgm:prSet phldrT="[Teks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100" dirty="0"/>
            <a:t>wymiana odcinka sieci kanalizacji sanitarnej przez Spółkę Wodno – Ściekową  </a:t>
          </a:r>
        </a:p>
      </dgm:t>
    </dgm:pt>
    <dgm:pt modelId="{A892CC14-76BE-429E-BB13-5CD97CE47C0A}" type="parTrans" cxnId="{9B918139-5FF3-448C-8733-67F7ABF11839}">
      <dgm:prSet/>
      <dgm:spPr/>
      <dgm:t>
        <a:bodyPr/>
        <a:lstStyle/>
        <a:p>
          <a:endParaRPr lang="pl-PL"/>
        </a:p>
      </dgm:t>
    </dgm:pt>
    <dgm:pt modelId="{54475F6E-5BC7-47BC-8970-E05109DF8FD4}" type="sibTrans" cxnId="{9B918139-5FF3-448C-8733-67F7ABF11839}">
      <dgm:prSet/>
      <dgm:spPr/>
      <dgm:t>
        <a:bodyPr/>
        <a:lstStyle/>
        <a:p>
          <a:endParaRPr lang="pl-PL"/>
        </a:p>
      </dgm:t>
    </dgm:pt>
    <dgm:pt modelId="{B42DCCE4-33A2-4829-B547-C4C107985CB2}">
      <dgm:prSet phldrT="[Teks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100"/>
            <a:t>wykonanie przyłączy</a:t>
          </a:r>
          <a:br>
            <a:rPr lang="pl-PL" sz="1100"/>
          </a:br>
          <a:r>
            <a:rPr lang="pl-PL" sz="1100"/>
            <a:t>wod - kan pod przyszły ogródek gastronomiczny i fontannę</a:t>
          </a:r>
        </a:p>
      </dgm:t>
    </dgm:pt>
    <dgm:pt modelId="{18CB1B29-3CD2-4A27-B230-BC8803E7EFC1}" type="parTrans" cxnId="{B93AD36A-D45D-4C71-8460-429D40D2074C}">
      <dgm:prSet/>
      <dgm:spPr/>
      <dgm:t>
        <a:bodyPr/>
        <a:lstStyle/>
        <a:p>
          <a:endParaRPr lang="pl-PL"/>
        </a:p>
      </dgm:t>
    </dgm:pt>
    <dgm:pt modelId="{1E84B40D-17F7-4C20-9A0E-A8D5023B5EE7}" type="sibTrans" cxnId="{B93AD36A-D45D-4C71-8460-429D40D2074C}">
      <dgm:prSet/>
      <dgm:spPr/>
      <dgm:t>
        <a:bodyPr/>
        <a:lstStyle/>
        <a:p>
          <a:endParaRPr lang="pl-PL"/>
        </a:p>
      </dgm:t>
    </dgm:pt>
    <dgm:pt modelId="{ED4BEB08-7ABD-4444-B8A2-35603732226B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100" b="0" dirty="0">
              <a:latin typeface="+mn-lt"/>
            </a:rPr>
            <a:t>przebudowa placu przy kościele p.w. św. Teresy </a:t>
          </a:r>
          <a:br>
            <a:rPr lang="pl-PL" sz="1100" b="0" dirty="0">
              <a:latin typeface="+mn-lt"/>
            </a:rPr>
          </a:br>
          <a:r>
            <a:rPr lang="pl-PL" sz="1100" b="0" dirty="0">
              <a:latin typeface="+mn-lt"/>
            </a:rPr>
            <a:t>od Dzieciątka Jezus </a:t>
          </a:r>
          <a:br>
            <a:rPr lang="pl-PL" sz="1100" b="0" dirty="0">
              <a:latin typeface="+mn-lt"/>
            </a:rPr>
          </a:br>
          <a:r>
            <a:rPr lang="pl-PL" sz="1100" b="0" dirty="0">
              <a:latin typeface="+mn-lt"/>
            </a:rPr>
            <a:t>w Kruszwicy</a:t>
          </a:r>
          <a:endParaRPr lang="pl-PL" sz="1100" dirty="0"/>
        </a:p>
      </dgm:t>
    </dgm:pt>
    <dgm:pt modelId="{E85AE3FF-5C6E-4637-A9EA-40128A2B83E1}" type="parTrans" cxnId="{43D183AF-8C6D-432A-BA3A-27C52371C797}">
      <dgm:prSet/>
      <dgm:spPr/>
      <dgm:t>
        <a:bodyPr/>
        <a:lstStyle/>
        <a:p>
          <a:endParaRPr lang="pl-PL"/>
        </a:p>
      </dgm:t>
    </dgm:pt>
    <dgm:pt modelId="{ECB1BB31-DCE0-4A1B-988E-1765C266247D}" type="sibTrans" cxnId="{43D183AF-8C6D-432A-BA3A-27C52371C797}">
      <dgm:prSet/>
      <dgm:spPr/>
      <dgm:t>
        <a:bodyPr/>
        <a:lstStyle/>
        <a:p>
          <a:endParaRPr lang="pl-PL"/>
        </a:p>
      </dgm:t>
    </dgm:pt>
    <dgm:pt modelId="{68A0F715-D4F9-408C-9442-3EF5F6F26370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100"/>
            <a:t>rozbiórka szaletu miejskiego i pomnika na płycie Rynku </a:t>
          </a:r>
        </a:p>
      </dgm:t>
    </dgm:pt>
    <dgm:pt modelId="{1B7D6D98-2BF0-4BF1-81B7-8D5A450E2C99}" type="parTrans" cxnId="{18293C92-2A02-4EDD-809B-E098E91A2615}">
      <dgm:prSet/>
      <dgm:spPr/>
      <dgm:t>
        <a:bodyPr/>
        <a:lstStyle/>
        <a:p>
          <a:endParaRPr lang="pl-PL"/>
        </a:p>
      </dgm:t>
    </dgm:pt>
    <dgm:pt modelId="{3DC0AC7A-9DD3-4121-8FFF-2DDE73E97AB3}" type="sibTrans" cxnId="{18293C92-2A02-4EDD-809B-E098E91A2615}">
      <dgm:prSet/>
      <dgm:spPr/>
      <dgm:t>
        <a:bodyPr/>
        <a:lstStyle/>
        <a:p>
          <a:endParaRPr lang="pl-PL"/>
        </a:p>
      </dgm:t>
    </dgm:pt>
    <dgm:pt modelId="{2495CE27-DB1F-4A84-B7FE-0D1793357193}" type="pres">
      <dgm:prSet presAssocID="{57A5620C-9275-43A5-B377-4D744514302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142294C-D7E2-4319-A8AD-6221EB9FAC37}" type="pres">
      <dgm:prSet presAssocID="{57A5620C-9275-43A5-B377-4D7445143021}" presName="tSp" presStyleCnt="0"/>
      <dgm:spPr/>
      <dgm:t>
        <a:bodyPr/>
        <a:lstStyle/>
        <a:p>
          <a:endParaRPr lang="pl-PL"/>
        </a:p>
      </dgm:t>
    </dgm:pt>
    <dgm:pt modelId="{BE01361A-DF70-4055-99FE-55CC92A1F20A}" type="pres">
      <dgm:prSet presAssocID="{57A5620C-9275-43A5-B377-4D7445143021}" presName="bSp" presStyleCnt="0"/>
      <dgm:spPr/>
      <dgm:t>
        <a:bodyPr/>
        <a:lstStyle/>
        <a:p>
          <a:endParaRPr lang="pl-PL"/>
        </a:p>
      </dgm:t>
    </dgm:pt>
    <dgm:pt modelId="{D54BCF6D-D7CE-49FF-AA2F-F17DE136A71B}" type="pres">
      <dgm:prSet presAssocID="{57A5620C-9275-43A5-B377-4D7445143021}" presName="process" presStyleCnt="0"/>
      <dgm:spPr/>
      <dgm:t>
        <a:bodyPr/>
        <a:lstStyle/>
        <a:p>
          <a:endParaRPr lang="pl-PL"/>
        </a:p>
      </dgm:t>
    </dgm:pt>
    <dgm:pt modelId="{49F073A3-AF2A-468A-B264-075E063788A0}" type="pres">
      <dgm:prSet presAssocID="{870C9E26-966E-4FD3-81D6-349DDFBD4FE9}" presName="composite1" presStyleCnt="0"/>
      <dgm:spPr/>
      <dgm:t>
        <a:bodyPr/>
        <a:lstStyle/>
        <a:p>
          <a:endParaRPr lang="pl-PL"/>
        </a:p>
      </dgm:t>
    </dgm:pt>
    <dgm:pt modelId="{BE1F171D-4345-4710-AD35-7307183829F2}" type="pres">
      <dgm:prSet presAssocID="{870C9E26-966E-4FD3-81D6-349DDFBD4FE9}" presName="dummyNode1" presStyleLbl="node1" presStyleIdx="0" presStyleCnt="4"/>
      <dgm:spPr/>
      <dgm:t>
        <a:bodyPr/>
        <a:lstStyle/>
        <a:p>
          <a:endParaRPr lang="pl-PL"/>
        </a:p>
      </dgm:t>
    </dgm:pt>
    <dgm:pt modelId="{0AB95E4A-1C41-4DEC-BD96-D86F69B62675}" type="pres">
      <dgm:prSet presAssocID="{870C9E26-966E-4FD3-81D6-349DDFBD4FE9}" presName="childNode1" presStyleLbl="bgAcc1" presStyleIdx="0" presStyleCnt="4" custScaleX="336155" custScaleY="79207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CD80143-BC7D-49DB-86EB-75524503E1C3}" type="pres">
      <dgm:prSet presAssocID="{870C9E26-966E-4FD3-81D6-349DDFBD4FE9}" presName="childNode1tx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04D9209-4FD9-4EB3-A5BB-23BE6366C408}" type="pres">
      <dgm:prSet presAssocID="{870C9E26-966E-4FD3-81D6-349DDFBD4FE9}" presName="parentNode1" presStyleLbl="node1" presStyleIdx="0" presStyleCnt="4" custScaleX="330192" custScaleY="161996" custLinFactY="300000" custLinFactNeighborX="-15929" custLinFactNeighborY="345249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F8BE5FC-6296-43C1-A5C8-B7864B40E3EA}" type="pres">
      <dgm:prSet presAssocID="{870C9E26-966E-4FD3-81D6-349DDFBD4FE9}" presName="connSite1" presStyleCnt="0"/>
      <dgm:spPr/>
      <dgm:t>
        <a:bodyPr/>
        <a:lstStyle/>
        <a:p>
          <a:endParaRPr lang="pl-PL"/>
        </a:p>
      </dgm:t>
    </dgm:pt>
    <dgm:pt modelId="{6C8F4034-2110-4716-BC79-CDCA1DB47523}" type="pres">
      <dgm:prSet presAssocID="{DFFD2E63-5B8D-41E9-9E34-116CEA551C5E}" presName="Name9" presStyleLbl="sibTrans2D1" presStyleIdx="0" presStyleCnt="3" custAng="0" custScaleX="86482" custScaleY="20304" custLinFactNeighborX="15965" custLinFactNeighborY="69304"/>
      <dgm:spPr>
        <a:prstGeom prst="curvedUpArrow">
          <a:avLst/>
        </a:prstGeom>
      </dgm:spPr>
      <dgm:t>
        <a:bodyPr/>
        <a:lstStyle/>
        <a:p>
          <a:endParaRPr lang="pl-PL"/>
        </a:p>
      </dgm:t>
    </dgm:pt>
    <dgm:pt modelId="{4F90C54A-9875-49E5-92CA-E91C0583D247}" type="pres">
      <dgm:prSet presAssocID="{731F7437-C331-4A46-93F6-6B5C3BEE790C}" presName="composite2" presStyleCnt="0"/>
      <dgm:spPr/>
      <dgm:t>
        <a:bodyPr/>
        <a:lstStyle/>
        <a:p>
          <a:endParaRPr lang="pl-PL"/>
        </a:p>
      </dgm:t>
    </dgm:pt>
    <dgm:pt modelId="{6D7E5CAB-8D4C-4B3F-842A-18E8973CF0A4}" type="pres">
      <dgm:prSet presAssocID="{731F7437-C331-4A46-93F6-6B5C3BEE790C}" presName="dummyNode2" presStyleLbl="node1" presStyleIdx="0" presStyleCnt="4"/>
      <dgm:spPr/>
      <dgm:t>
        <a:bodyPr/>
        <a:lstStyle/>
        <a:p>
          <a:endParaRPr lang="pl-PL"/>
        </a:p>
      </dgm:t>
    </dgm:pt>
    <dgm:pt modelId="{97362E79-7CF2-4A84-B8CB-6A8F4CE10FB5}" type="pres">
      <dgm:prSet presAssocID="{731F7437-C331-4A46-93F6-6B5C3BEE790C}" presName="childNode2" presStyleLbl="bgAcc1" presStyleIdx="1" presStyleCnt="4" custScaleX="319539" custScaleY="792076" custLinFactNeighborX="1588" custLinFactNeighborY="770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447AB57-DCA6-413F-B64B-03A5E6E569A6}" type="pres">
      <dgm:prSet presAssocID="{731F7437-C331-4A46-93F6-6B5C3BEE790C}" presName="childNode2tx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65F154C-2066-43B0-A9FA-F03FDA6F4250}" type="pres">
      <dgm:prSet presAssocID="{731F7437-C331-4A46-93F6-6B5C3BEE790C}" presName="parentNode2" presStyleLbl="node1" presStyleIdx="1" presStyleCnt="4" custScaleX="330192" custScaleY="161996" custLinFactY="-208916" custLinFactNeighborX="-11676" custLinFactNeighborY="-30000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5BA3A84-5DF2-465E-82AF-325E8F7B2D85}" type="pres">
      <dgm:prSet presAssocID="{731F7437-C331-4A46-93F6-6B5C3BEE790C}" presName="connSite2" presStyleCnt="0"/>
      <dgm:spPr/>
      <dgm:t>
        <a:bodyPr/>
        <a:lstStyle/>
        <a:p>
          <a:endParaRPr lang="pl-PL"/>
        </a:p>
      </dgm:t>
    </dgm:pt>
    <dgm:pt modelId="{718618DF-825B-4C76-B276-6E0C97FEBA6D}" type="pres">
      <dgm:prSet presAssocID="{EA0DFD41-108A-49B5-866A-631258BC956B}" presName="Name18" presStyleLbl="sibTrans2D1" presStyleIdx="1" presStyleCnt="3" custAng="0" custScaleX="88454" custScaleY="17081" custLinFactNeighborX="17449" custLinFactNeighborY="-66789"/>
      <dgm:spPr>
        <a:prstGeom prst="curvedDownArrow">
          <a:avLst/>
        </a:prstGeom>
      </dgm:spPr>
      <dgm:t>
        <a:bodyPr/>
        <a:lstStyle/>
        <a:p>
          <a:endParaRPr lang="pl-PL"/>
        </a:p>
      </dgm:t>
    </dgm:pt>
    <dgm:pt modelId="{8DE557AE-55ED-415B-8B3C-435173DC7D5C}" type="pres">
      <dgm:prSet presAssocID="{5C10EFEA-D5C8-4D5A-849B-39CAB04285B7}" presName="composite1" presStyleCnt="0"/>
      <dgm:spPr/>
      <dgm:t>
        <a:bodyPr/>
        <a:lstStyle/>
        <a:p>
          <a:endParaRPr lang="pl-PL"/>
        </a:p>
      </dgm:t>
    </dgm:pt>
    <dgm:pt modelId="{3818658D-E0EE-416B-8A18-7824F58779E8}" type="pres">
      <dgm:prSet presAssocID="{5C10EFEA-D5C8-4D5A-849B-39CAB04285B7}" presName="dummyNode1" presStyleLbl="node1" presStyleIdx="1" presStyleCnt="4"/>
      <dgm:spPr/>
      <dgm:t>
        <a:bodyPr/>
        <a:lstStyle/>
        <a:p>
          <a:endParaRPr lang="pl-PL"/>
        </a:p>
      </dgm:t>
    </dgm:pt>
    <dgm:pt modelId="{FD948E04-E322-4B2A-BD35-7D1CA92ACFA5}" type="pres">
      <dgm:prSet presAssocID="{5C10EFEA-D5C8-4D5A-849B-39CAB04285B7}" presName="childNode1" presStyleLbl="bgAcc1" presStyleIdx="2" presStyleCnt="4" custScaleX="319539" custScaleY="79207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96F010D-F7BF-4699-8C86-ED980309189B}" type="pres">
      <dgm:prSet presAssocID="{5C10EFEA-D5C8-4D5A-849B-39CAB04285B7}" presName="childNode1tx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5765EB8-7747-4A43-99AB-86006D1E6ADD}" type="pres">
      <dgm:prSet presAssocID="{5C10EFEA-D5C8-4D5A-849B-39CAB04285B7}" presName="parentNode1" presStyleLbl="node1" presStyleIdx="2" presStyleCnt="4" custScaleX="330192" custScaleY="161996" custLinFactY="221429" custLinFactNeighborX="-16439" custLinFactNeighborY="300000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561F981-AFAF-4913-BB53-DC950B59FD46}" type="pres">
      <dgm:prSet presAssocID="{5C10EFEA-D5C8-4D5A-849B-39CAB04285B7}" presName="connSite1" presStyleCnt="0"/>
      <dgm:spPr/>
      <dgm:t>
        <a:bodyPr/>
        <a:lstStyle/>
        <a:p>
          <a:endParaRPr lang="pl-PL"/>
        </a:p>
      </dgm:t>
    </dgm:pt>
    <dgm:pt modelId="{1D5CD474-89DB-4DBA-8D6E-324C57A07D80}" type="pres">
      <dgm:prSet presAssocID="{F61CDAE6-E4C1-4EFF-8164-3FA5FDDF1AC1}" presName="Name9" presStyleLbl="sibTrans2D1" presStyleIdx="2" presStyleCnt="3" custAng="0" custScaleX="89293" custScaleY="21165" custLinFactNeighborX="17827" custLinFactNeighborY="69670"/>
      <dgm:spPr>
        <a:prstGeom prst="curvedUpArrow">
          <a:avLst/>
        </a:prstGeom>
      </dgm:spPr>
      <dgm:t>
        <a:bodyPr/>
        <a:lstStyle/>
        <a:p>
          <a:endParaRPr lang="pl-PL"/>
        </a:p>
      </dgm:t>
    </dgm:pt>
    <dgm:pt modelId="{A24C231B-36C6-404D-B54B-6A99E775F7CE}" type="pres">
      <dgm:prSet presAssocID="{29AB90A9-377A-46F0-B5BB-ED978F8547C4}" presName="composite2" presStyleCnt="0"/>
      <dgm:spPr/>
      <dgm:t>
        <a:bodyPr/>
        <a:lstStyle/>
        <a:p>
          <a:endParaRPr lang="pl-PL"/>
        </a:p>
      </dgm:t>
    </dgm:pt>
    <dgm:pt modelId="{B02D4A36-D4C2-4C3B-B942-2270ADF6437C}" type="pres">
      <dgm:prSet presAssocID="{29AB90A9-377A-46F0-B5BB-ED978F8547C4}" presName="dummyNode2" presStyleLbl="node1" presStyleIdx="2" presStyleCnt="4"/>
      <dgm:spPr/>
      <dgm:t>
        <a:bodyPr/>
        <a:lstStyle/>
        <a:p>
          <a:endParaRPr lang="pl-PL"/>
        </a:p>
      </dgm:t>
    </dgm:pt>
    <dgm:pt modelId="{95B1362D-3245-4578-A585-64D094841AEE}" type="pres">
      <dgm:prSet presAssocID="{29AB90A9-377A-46F0-B5BB-ED978F8547C4}" presName="childNode2" presStyleLbl="bgAcc1" presStyleIdx="3" presStyleCnt="4" custScaleX="319539" custScaleY="79207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96D4012-7087-42D2-9C44-D45CC775B444}" type="pres">
      <dgm:prSet presAssocID="{29AB90A9-377A-46F0-B5BB-ED978F8547C4}" presName="childNode2tx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5712AB3-BEEF-4944-8901-CBB370AB9AD9}" type="pres">
      <dgm:prSet presAssocID="{29AB90A9-377A-46F0-B5BB-ED978F8547C4}" presName="parentNode2" presStyleLbl="node1" presStyleIdx="3" presStyleCnt="4" custScaleX="330192" custScaleY="161996" custLinFactY="-242757" custLinFactNeighborX="-19602" custLinFactNeighborY="-30000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790F39E-E50E-41DD-B4C2-C19CC2C38C49}" type="pres">
      <dgm:prSet presAssocID="{29AB90A9-377A-46F0-B5BB-ED978F8547C4}" presName="connSite2" presStyleCnt="0"/>
      <dgm:spPr/>
      <dgm:t>
        <a:bodyPr/>
        <a:lstStyle/>
        <a:p>
          <a:endParaRPr lang="pl-PL"/>
        </a:p>
      </dgm:t>
    </dgm:pt>
  </dgm:ptLst>
  <dgm:cxnLst>
    <dgm:cxn modelId="{9242F746-BCE3-434C-A8E6-3D15FF97DB86}" srcId="{29AB90A9-377A-46F0-B5BB-ED978F8547C4}" destId="{11747718-6E6C-4331-BC8A-C4018C7852E7}" srcOrd="0" destOrd="0" parTransId="{C0658FC0-CD99-4479-8C8F-D56BC140D485}" sibTransId="{2B500D47-DEA1-44CB-8AE0-C3649EB0B937}"/>
    <dgm:cxn modelId="{82D1C26C-62E6-4D84-ABC6-B1063048EA5E}" srcId="{870C9E26-966E-4FD3-81D6-349DDFBD4FE9}" destId="{A6DC93C1-0F22-46CC-BC48-9B75F8B881F5}" srcOrd="2" destOrd="0" parTransId="{042B3644-D530-4A6E-80AB-ADCBCE2AE8FE}" sibTransId="{06F41B59-3032-437D-98EF-3BDD1BF96ECC}"/>
    <dgm:cxn modelId="{DD977DF8-493E-4ADE-8D1B-3C6EEFD1E43C}" type="presOf" srcId="{B42DCCE4-33A2-4829-B547-C4C107985CB2}" destId="{0AB95E4A-1C41-4DEC-BD96-D86F69B62675}" srcOrd="0" destOrd="3" presId="urn:microsoft.com/office/officeart/2005/8/layout/hProcess4"/>
    <dgm:cxn modelId="{82491D79-8131-4474-8B17-7752E1F84F6D}" srcId="{57A5620C-9275-43A5-B377-4D7445143021}" destId="{870C9E26-966E-4FD3-81D6-349DDFBD4FE9}" srcOrd="0" destOrd="0" parTransId="{09579309-0956-4B6F-AC72-A42E3BA7BC6B}" sibTransId="{DFFD2E63-5B8D-41E9-9E34-116CEA551C5E}"/>
    <dgm:cxn modelId="{BB7233ED-A896-4C26-888C-CB6CEBF5878B}" type="presOf" srcId="{21ECCFFB-38B0-4AF7-9B9E-E074C886A7EC}" destId="{1CD80143-BC7D-49DB-86EB-75524503E1C3}" srcOrd="1" destOrd="0" presId="urn:microsoft.com/office/officeart/2005/8/layout/hProcess4"/>
    <dgm:cxn modelId="{8A7604BA-4A84-4576-8DC4-766A12F56531}" type="presOf" srcId="{EA0DFD41-108A-49B5-866A-631258BC956B}" destId="{718618DF-825B-4C76-B276-6E0C97FEBA6D}" srcOrd="0" destOrd="0" presId="urn:microsoft.com/office/officeart/2005/8/layout/hProcess4"/>
    <dgm:cxn modelId="{50588296-F0F9-4834-B216-69CD2365D955}" type="presOf" srcId="{3F456BAD-B8FB-418C-8919-7374255A9E46}" destId="{97362E79-7CF2-4A84-B8CB-6A8F4CE10FB5}" srcOrd="0" destOrd="2" presId="urn:microsoft.com/office/officeart/2005/8/layout/hProcess4"/>
    <dgm:cxn modelId="{042E72B0-D298-47A6-8065-D9EC8F772B80}" type="presOf" srcId="{870C9E26-966E-4FD3-81D6-349DDFBD4FE9}" destId="{104D9209-4FD9-4EB3-A5BB-23BE6366C408}" srcOrd="0" destOrd="0" presId="urn:microsoft.com/office/officeart/2005/8/layout/hProcess4"/>
    <dgm:cxn modelId="{18CAF082-F7EF-4F1A-AC71-D7B9C3DFD0BB}" type="presOf" srcId="{09F4CD6D-5BF4-4970-9786-AE3B388ABEBF}" destId="{1CD80143-BC7D-49DB-86EB-75524503E1C3}" srcOrd="1" destOrd="1" presId="urn:microsoft.com/office/officeart/2005/8/layout/hProcess4"/>
    <dgm:cxn modelId="{1949D454-A791-42AA-99E1-415EF84D5452}" type="presOf" srcId="{68A0F715-D4F9-408C-9442-3EF5F6F26370}" destId="{97362E79-7CF2-4A84-B8CB-6A8F4CE10FB5}" srcOrd="0" destOrd="1" presId="urn:microsoft.com/office/officeart/2005/8/layout/hProcess4"/>
    <dgm:cxn modelId="{5B470DDB-EC81-4FC0-B73C-5A25220A3542}" srcId="{870C9E26-966E-4FD3-81D6-349DDFBD4FE9}" destId="{94AF7600-8BA4-46FE-8F1A-235788C0E99B}" srcOrd="4" destOrd="0" parTransId="{E0ADC69E-A938-4A91-A8C3-D090A742D0C6}" sibTransId="{D36E02A1-34F7-4894-A285-4970BFC81594}"/>
    <dgm:cxn modelId="{4BBD4BE0-C176-4959-BAE0-E706580C7181}" type="presOf" srcId="{9257045D-ABA8-45BF-BE8C-E330A90191BB}" destId="{E447AB57-DCA6-413F-B64B-03A5E6E569A6}" srcOrd="1" destOrd="3" presId="urn:microsoft.com/office/officeart/2005/8/layout/hProcess4"/>
    <dgm:cxn modelId="{35220554-439E-477C-95A4-7E8181778F16}" type="presOf" srcId="{11747718-6E6C-4331-BC8A-C4018C7852E7}" destId="{95B1362D-3245-4578-A585-64D094841AEE}" srcOrd="0" destOrd="0" presId="urn:microsoft.com/office/officeart/2005/8/layout/hProcess4"/>
    <dgm:cxn modelId="{52F6D8D7-63B3-4401-8DD2-694EAE1E5597}" type="presOf" srcId="{A6DC93C1-0F22-46CC-BC48-9B75F8B881F5}" destId="{1CD80143-BC7D-49DB-86EB-75524503E1C3}" srcOrd="1" destOrd="2" presId="urn:microsoft.com/office/officeart/2005/8/layout/hProcess4"/>
    <dgm:cxn modelId="{20A38782-A33A-47A6-A4C2-50C76F82DB3B}" type="presOf" srcId="{DFFD2E63-5B8D-41E9-9E34-116CEA551C5E}" destId="{6C8F4034-2110-4716-BC79-CDCA1DB47523}" srcOrd="0" destOrd="0" presId="urn:microsoft.com/office/officeart/2005/8/layout/hProcess4"/>
    <dgm:cxn modelId="{FE48B4EE-4EC9-4EB5-BEAC-5E991E7529E3}" type="presOf" srcId="{3F456BAD-B8FB-418C-8919-7374255A9E46}" destId="{E447AB57-DCA6-413F-B64B-03A5E6E569A6}" srcOrd="1" destOrd="2" presId="urn:microsoft.com/office/officeart/2005/8/layout/hProcess4"/>
    <dgm:cxn modelId="{D9E15246-0AAD-4A03-BC9E-276C530B5484}" type="presOf" srcId="{F61CDAE6-E4C1-4EFF-8164-3FA5FDDF1AC1}" destId="{1D5CD474-89DB-4DBA-8D6E-324C57A07D80}" srcOrd="0" destOrd="0" presId="urn:microsoft.com/office/officeart/2005/8/layout/hProcess4"/>
    <dgm:cxn modelId="{B93AD36A-D45D-4C71-8460-429D40D2074C}" srcId="{870C9E26-966E-4FD3-81D6-349DDFBD4FE9}" destId="{B42DCCE4-33A2-4829-B547-C4C107985CB2}" srcOrd="3" destOrd="0" parTransId="{18CB1B29-3CD2-4A27-B230-BC8803E7EFC1}" sibTransId="{1E84B40D-17F7-4C20-9A0E-A8D5023B5EE7}"/>
    <dgm:cxn modelId="{FE2A0828-0F6E-40E0-9874-1E2CA22FFAF6}" type="presOf" srcId="{94AF7600-8BA4-46FE-8F1A-235788C0E99B}" destId="{1CD80143-BC7D-49DB-86EB-75524503E1C3}" srcOrd="1" destOrd="4" presId="urn:microsoft.com/office/officeart/2005/8/layout/hProcess4"/>
    <dgm:cxn modelId="{18293C92-2A02-4EDD-809B-E098E91A2615}" srcId="{731F7437-C331-4A46-93F6-6B5C3BEE790C}" destId="{68A0F715-D4F9-408C-9442-3EF5F6F26370}" srcOrd="1" destOrd="0" parTransId="{1B7D6D98-2BF0-4BF1-81B7-8D5A450E2C99}" sibTransId="{3DC0AC7A-9DD3-4121-8FFF-2DDE73E97AB3}"/>
    <dgm:cxn modelId="{B9811B60-8035-4AFF-96D5-AF7624DAB83B}" type="presOf" srcId="{94AF7600-8BA4-46FE-8F1A-235788C0E99B}" destId="{0AB95E4A-1C41-4DEC-BD96-D86F69B62675}" srcOrd="0" destOrd="4" presId="urn:microsoft.com/office/officeart/2005/8/layout/hProcess4"/>
    <dgm:cxn modelId="{905D9248-2B7D-4473-92CA-902A73EB3657}" type="presOf" srcId="{49001BE0-3824-4927-94D4-E81052386C06}" destId="{B96F010D-F7BF-4699-8C86-ED980309189B}" srcOrd="1" destOrd="0" presId="urn:microsoft.com/office/officeart/2005/8/layout/hProcess4"/>
    <dgm:cxn modelId="{64392858-8B17-4FE4-A740-CDEA70382869}" srcId="{731F7437-C331-4A46-93F6-6B5C3BEE790C}" destId="{3F456BAD-B8FB-418C-8919-7374255A9E46}" srcOrd="2" destOrd="0" parTransId="{03FF88BA-4E7C-4BCA-9559-03AF69B00AE7}" sibTransId="{431AE1BC-072E-4088-AA60-AFE151577CA5}"/>
    <dgm:cxn modelId="{ACBED7A1-FC87-4C4F-A335-839EA6E24F37}" type="presOf" srcId="{09F4CD6D-5BF4-4970-9786-AE3B388ABEBF}" destId="{0AB95E4A-1C41-4DEC-BD96-D86F69B62675}" srcOrd="0" destOrd="1" presId="urn:microsoft.com/office/officeart/2005/8/layout/hProcess4"/>
    <dgm:cxn modelId="{00770DCC-03BC-436B-8140-2ECE709B266B}" type="presOf" srcId="{57A5620C-9275-43A5-B377-4D7445143021}" destId="{2495CE27-DB1F-4A84-B7FE-0D1793357193}" srcOrd="0" destOrd="0" presId="urn:microsoft.com/office/officeart/2005/8/layout/hProcess4"/>
    <dgm:cxn modelId="{A178AADD-351F-4DDB-A845-719C79195C8A}" type="presOf" srcId="{21ECCFFB-38B0-4AF7-9B9E-E074C886A7EC}" destId="{0AB95E4A-1C41-4DEC-BD96-D86F69B62675}" srcOrd="0" destOrd="0" presId="urn:microsoft.com/office/officeart/2005/8/layout/hProcess4"/>
    <dgm:cxn modelId="{909F33AF-579E-4B03-8627-3041102858B0}" srcId="{57A5620C-9275-43A5-B377-4D7445143021}" destId="{29AB90A9-377A-46F0-B5BB-ED978F8547C4}" srcOrd="3" destOrd="0" parTransId="{F23507A4-D9F0-48F1-9B5E-FCBBEDEBA4E4}" sibTransId="{9F7352CC-242B-45F9-82C1-0C3A8C6CA534}"/>
    <dgm:cxn modelId="{B173F575-70F0-4BA7-9254-C3E47569BFB0}" type="presOf" srcId="{A6DC93C1-0F22-46CC-BC48-9B75F8B881F5}" destId="{0AB95E4A-1C41-4DEC-BD96-D86F69B62675}" srcOrd="0" destOrd="2" presId="urn:microsoft.com/office/officeart/2005/8/layout/hProcess4"/>
    <dgm:cxn modelId="{A5BE3D47-22E9-4DD5-BE96-311475232DA2}" srcId="{5C10EFEA-D5C8-4D5A-849B-39CAB04285B7}" destId="{49001BE0-3824-4927-94D4-E81052386C06}" srcOrd="0" destOrd="0" parTransId="{ADBFC4E4-46DF-4E65-AD48-1B742FE11FE2}" sibTransId="{DC409308-BDF3-4B48-9614-4C3C4C631521}"/>
    <dgm:cxn modelId="{BC197D2F-0A33-4305-AF12-C3F967E9BB8D}" srcId="{57A5620C-9275-43A5-B377-4D7445143021}" destId="{731F7437-C331-4A46-93F6-6B5C3BEE790C}" srcOrd="1" destOrd="0" parTransId="{E6C04918-C71B-42CF-96FB-DD07AC14E78C}" sibTransId="{EA0DFD41-108A-49B5-866A-631258BC956B}"/>
    <dgm:cxn modelId="{BF2635A4-54FF-4404-A8D0-B1903CAEBE07}" type="presOf" srcId="{49001BE0-3824-4927-94D4-E81052386C06}" destId="{FD948E04-E322-4B2A-BD35-7D1CA92ACFA5}" srcOrd="0" destOrd="0" presId="urn:microsoft.com/office/officeart/2005/8/layout/hProcess4"/>
    <dgm:cxn modelId="{F72247EC-6A6D-4771-9836-9CD1D110FD17}" type="presOf" srcId="{731F7437-C331-4A46-93F6-6B5C3BEE790C}" destId="{D65F154C-2066-43B0-A9FA-F03FDA6F4250}" srcOrd="0" destOrd="0" presId="urn:microsoft.com/office/officeart/2005/8/layout/hProcess4"/>
    <dgm:cxn modelId="{518D3640-D4C6-49B1-83C0-3A190103320A}" type="presOf" srcId="{5C10EFEA-D5C8-4D5A-849B-39CAB04285B7}" destId="{B5765EB8-7747-4A43-99AB-86006D1E6ADD}" srcOrd="0" destOrd="0" presId="urn:microsoft.com/office/officeart/2005/8/layout/hProcess4"/>
    <dgm:cxn modelId="{2591A5A2-119E-4A5F-8647-F28C9C29F86F}" type="presOf" srcId="{ED4BEB08-7ABD-4444-B8A2-35603732226B}" destId="{97362E79-7CF2-4A84-B8CB-6A8F4CE10FB5}" srcOrd="0" destOrd="0" presId="urn:microsoft.com/office/officeart/2005/8/layout/hProcess4"/>
    <dgm:cxn modelId="{CE547D6C-C606-40DA-AE9C-13EF8DABBFD2}" type="presOf" srcId="{68A0F715-D4F9-408C-9442-3EF5F6F26370}" destId="{E447AB57-DCA6-413F-B64B-03A5E6E569A6}" srcOrd="1" destOrd="1" presId="urn:microsoft.com/office/officeart/2005/8/layout/hProcess4"/>
    <dgm:cxn modelId="{AE917595-7D54-4648-B5BF-55D25A96C91E}" type="presOf" srcId="{ED4BEB08-7ABD-4444-B8A2-35603732226B}" destId="{E447AB57-DCA6-413F-B64B-03A5E6E569A6}" srcOrd="1" destOrd="0" presId="urn:microsoft.com/office/officeart/2005/8/layout/hProcess4"/>
    <dgm:cxn modelId="{5A85A740-3350-4691-9FCF-86755D9CF06C}" srcId="{870C9E26-966E-4FD3-81D6-349DDFBD4FE9}" destId="{21ECCFFB-38B0-4AF7-9B9E-E074C886A7EC}" srcOrd="0" destOrd="0" parTransId="{DC1995C9-C0F4-42B2-8DA7-580ABA686A8B}" sibTransId="{2CB7E3BA-C76C-4933-A4AE-1FD129D5A95E}"/>
    <dgm:cxn modelId="{796C3816-F60A-43D3-9804-02AB849C26F3}" type="presOf" srcId="{9257045D-ABA8-45BF-BE8C-E330A90191BB}" destId="{97362E79-7CF2-4A84-B8CB-6A8F4CE10FB5}" srcOrd="0" destOrd="3" presId="urn:microsoft.com/office/officeart/2005/8/layout/hProcess4"/>
    <dgm:cxn modelId="{358081B8-E7A1-4DE2-8E7A-4DF2F529D9CE}" type="presOf" srcId="{B42DCCE4-33A2-4829-B547-C4C107985CB2}" destId="{1CD80143-BC7D-49DB-86EB-75524503E1C3}" srcOrd="1" destOrd="3" presId="urn:microsoft.com/office/officeart/2005/8/layout/hProcess4"/>
    <dgm:cxn modelId="{9B918139-5FF3-448C-8733-67F7ABF11839}" srcId="{870C9E26-966E-4FD3-81D6-349DDFBD4FE9}" destId="{09F4CD6D-5BF4-4970-9786-AE3B388ABEBF}" srcOrd="1" destOrd="0" parTransId="{A892CC14-76BE-429E-BB13-5CD97CE47C0A}" sibTransId="{54475F6E-5BC7-47BC-8970-E05109DF8FD4}"/>
    <dgm:cxn modelId="{43D183AF-8C6D-432A-BA3A-27C52371C797}" srcId="{731F7437-C331-4A46-93F6-6B5C3BEE790C}" destId="{ED4BEB08-7ABD-4444-B8A2-35603732226B}" srcOrd="0" destOrd="0" parTransId="{E85AE3FF-5C6E-4637-A9EA-40128A2B83E1}" sibTransId="{ECB1BB31-DCE0-4A1B-988E-1765C266247D}"/>
    <dgm:cxn modelId="{5DAC4F21-92B7-4ACC-94BB-DBB43506EE8C}" srcId="{731F7437-C331-4A46-93F6-6B5C3BEE790C}" destId="{9257045D-ABA8-45BF-BE8C-E330A90191BB}" srcOrd="3" destOrd="0" parTransId="{039974C2-1996-4AF9-A29D-262F0F952012}" sibTransId="{4A760FFB-25A8-492E-917E-CD6E1E5C763C}"/>
    <dgm:cxn modelId="{AD9741E8-734E-4438-909A-DA85F4344D25}" type="presOf" srcId="{29AB90A9-377A-46F0-B5BB-ED978F8547C4}" destId="{25712AB3-BEEF-4944-8901-CBB370AB9AD9}" srcOrd="0" destOrd="0" presId="urn:microsoft.com/office/officeart/2005/8/layout/hProcess4"/>
    <dgm:cxn modelId="{03A98110-BC01-45EC-917E-47EB1031D7A3}" type="presOf" srcId="{11747718-6E6C-4331-BC8A-C4018C7852E7}" destId="{396D4012-7087-42D2-9C44-D45CC775B444}" srcOrd="1" destOrd="0" presId="urn:microsoft.com/office/officeart/2005/8/layout/hProcess4"/>
    <dgm:cxn modelId="{D8CE39FE-2E42-4357-903E-D7FBAE87514D}" srcId="{57A5620C-9275-43A5-B377-4D7445143021}" destId="{5C10EFEA-D5C8-4D5A-849B-39CAB04285B7}" srcOrd="2" destOrd="0" parTransId="{B3B396BD-1B77-4E29-BECC-7F0BB40EDC63}" sibTransId="{F61CDAE6-E4C1-4EFF-8164-3FA5FDDF1AC1}"/>
    <dgm:cxn modelId="{6BC44CF8-E87E-4DE3-A772-58E5B5F20926}" type="presParOf" srcId="{2495CE27-DB1F-4A84-B7FE-0D1793357193}" destId="{0142294C-D7E2-4319-A8AD-6221EB9FAC37}" srcOrd="0" destOrd="0" presId="urn:microsoft.com/office/officeart/2005/8/layout/hProcess4"/>
    <dgm:cxn modelId="{0FC2B9A9-0AA9-4664-88FB-10FA71CD78E4}" type="presParOf" srcId="{2495CE27-DB1F-4A84-B7FE-0D1793357193}" destId="{BE01361A-DF70-4055-99FE-55CC92A1F20A}" srcOrd="1" destOrd="0" presId="urn:microsoft.com/office/officeart/2005/8/layout/hProcess4"/>
    <dgm:cxn modelId="{EC1A729A-BDEE-4C43-96F4-4DDA7CA9EACA}" type="presParOf" srcId="{2495CE27-DB1F-4A84-B7FE-0D1793357193}" destId="{D54BCF6D-D7CE-49FF-AA2F-F17DE136A71B}" srcOrd="2" destOrd="0" presId="urn:microsoft.com/office/officeart/2005/8/layout/hProcess4"/>
    <dgm:cxn modelId="{CE91EECC-45F8-4A2E-BDB0-C320330DE76B}" type="presParOf" srcId="{D54BCF6D-D7CE-49FF-AA2F-F17DE136A71B}" destId="{49F073A3-AF2A-468A-B264-075E063788A0}" srcOrd="0" destOrd="0" presId="urn:microsoft.com/office/officeart/2005/8/layout/hProcess4"/>
    <dgm:cxn modelId="{E163E40B-4E50-4205-9086-D2486CF369CB}" type="presParOf" srcId="{49F073A3-AF2A-468A-B264-075E063788A0}" destId="{BE1F171D-4345-4710-AD35-7307183829F2}" srcOrd="0" destOrd="0" presId="urn:microsoft.com/office/officeart/2005/8/layout/hProcess4"/>
    <dgm:cxn modelId="{8FD67AD1-4036-45B3-B5A0-2D4091575CC8}" type="presParOf" srcId="{49F073A3-AF2A-468A-B264-075E063788A0}" destId="{0AB95E4A-1C41-4DEC-BD96-D86F69B62675}" srcOrd="1" destOrd="0" presId="urn:microsoft.com/office/officeart/2005/8/layout/hProcess4"/>
    <dgm:cxn modelId="{C42AADCC-EFB1-45D9-ABFE-C159D1A3DE9A}" type="presParOf" srcId="{49F073A3-AF2A-468A-B264-075E063788A0}" destId="{1CD80143-BC7D-49DB-86EB-75524503E1C3}" srcOrd="2" destOrd="0" presId="urn:microsoft.com/office/officeart/2005/8/layout/hProcess4"/>
    <dgm:cxn modelId="{2FA9D565-2C9B-4DCC-9E57-189F57E05F89}" type="presParOf" srcId="{49F073A3-AF2A-468A-B264-075E063788A0}" destId="{104D9209-4FD9-4EB3-A5BB-23BE6366C408}" srcOrd="3" destOrd="0" presId="urn:microsoft.com/office/officeart/2005/8/layout/hProcess4"/>
    <dgm:cxn modelId="{F21F4878-52FF-45F1-9F3A-2BC4BBE90037}" type="presParOf" srcId="{49F073A3-AF2A-468A-B264-075E063788A0}" destId="{3F8BE5FC-6296-43C1-A5C8-B7864B40E3EA}" srcOrd="4" destOrd="0" presId="urn:microsoft.com/office/officeart/2005/8/layout/hProcess4"/>
    <dgm:cxn modelId="{FC426103-20F4-44CA-A28E-0EC375FD2A89}" type="presParOf" srcId="{D54BCF6D-D7CE-49FF-AA2F-F17DE136A71B}" destId="{6C8F4034-2110-4716-BC79-CDCA1DB47523}" srcOrd="1" destOrd="0" presId="urn:microsoft.com/office/officeart/2005/8/layout/hProcess4"/>
    <dgm:cxn modelId="{AF76110F-5B5B-44ED-B796-BBB2262B83A2}" type="presParOf" srcId="{D54BCF6D-D7CE-49FF-AA2F-F17DE136A71B}" destId="{4F90C54A-9875-49E5-92CA-E91C0583D247}" srcOrd="2" destOrd="0" presId="urn:microsoft.com/office/officeart/2005/8/layout/hProcess4"/>
    <dgm:cxn modelId="{ECDD26EF-3642-4C4E-9288-84653501A55B}" type="presParOf" srcId="{4F90C54A-9875-49E5-92CA-E91C0583D247}" destId="{6D7E5CAB-8D4C-4B3F-842A-18E8973CF0A4}" srcOrd="0" destOrd="0" presId="urn:microsoft.com/office/officeart/2005/8/layout/hProcess4"/>
    <dgm:cxn modelId="{259745F2-BEA2-4F5A-A9B1-5B9C30CE6E44}" type="presParOf" srcId="{4F90C54A-9875-49E5-92CA-E91C0583D247}" destId="{97362E79-7CF2-4A84-B8CB-6A8F4CE10FB5}" srcOrd="1" destOrd="0" presId="urn:microsoft.com/office/officeart/2005/8/layout/hProcess4"/>
    <dgm:cxn modelId="{F86B4142-ABAE-4D82-880A-8D1B576DE3A7}" type="presParOf" srcId="{4F90C54A-9875-49E5-92CA-E91C0583D247}" destId="{E447AB57-DCA6-413F-B64B-03A5E6E569A6}" srcOrd="2" destOrd="0" presId="urn:microsoft.com/office/officeart/2005/8/layout/hProcess4"/>
    <dgm:cxn modelId="{E2E8C5A4-C0D1-4C40-B3F1-A6FF59ED2162}" type="presParOf" srcId="{4F90C54A-9875-49E5-92CA-E91C0583D247}" destId="{D65F154C-2066-43B0-A9FA-F03FDA6F4250}" srcOrd="3" destOrd="0" presId="urn:microsoft.com/office/officeart/2005/8/layout/hProcess4"/>
    <dgm:cxn modelId="{EB6D3263-C468-4EB5-B365-A66CE7A1D9A3}" type="presParOf" srcId="{4F90C54A-9875-49E5-92CA-E91C0583D247}" destId="{A5BA3A84-5DF2-465E-82AF-325E8F7B2D85}" srcOrd="4" destOrd="0" presId="urn:microsoft.com/office/officeart/2005/8/layout/hProcess4"/>
    <dgm:cxn modelId="{E0D45F07-E011-4CD1-9887-2598945D99A3}" type="presParOf" srcId="{D54BCF6D-D7CE-49FF-AA2F-F17DE136A71B}" destId="{718618DF-825B-4C76-B276-6E0C97FEBA6D}" srcOrd="3" destOrd="0" presId="urn:microsoft.com/office/officeart/2005/8/layout/hProcess4"/>
    <dgm:cxn modelId="{24C3FF70-B8C0-4305-B9F2-214F16093B53}" type="presParOf" srcId="{D54BCF6D-D7CE-49FF-AA2F-F17DE136A71B}" destId="{8DE557AE-55ED-415B-8B3C-435173DC7D5C}" srcOrd="4" destOrd="0" presId="urn:microsoft.com/office/officeart/2005/8/layout/hProcess4"/>
    <dgm:cxn modelId="{A9E7C956-7527-4F60-9F94-E8CB49A9B12A}" type="presParOf" srcId="{8DE557AE-55ED-415B-8B3C-435173DC7D5C}" destId="{3818658D-E0EE-416B-8A18-7824F58779E8}" srcOrd="0" destOrd="0" presId="urn:microsoft.com/office/officeart/2005/8/layout/hProcess4"/>
    <dgm:cxn modelId="{AF3EEED2-5E05-4467-8134-64564AA60E5C}" type="presParOf" srcId="{8DE557AE-55ED-415B-8B3C-435173DC7D5C}" destId="{FD948E04-E322-4B2A-BD35-7D1CA92ACFA5}" srcOrd="1" destOrd="0" presId="urn:microsoft.com/office/officeart/2005/8/layout/hProcess4"/>
    <dgm:cxn modelId="{0A42B33D-F1F2-42D7-92D4-10F8822EBFB2}" type="presParOf" srcId="{8DE557AE-55ED-415B-8B3C-435173DC7D5C}" destId="{B96F010D-F7BF-4699-8C86-ED980309189B}" srcOrd="2" destOrd="0" presId="urn:microsoft.com/office/officeart/2005/8/layout/hProcess4"/>
    <dgm:cxn modelId="{51551732-F73C-4F2D-B567-633292995C8A}" type="presParOf" srcId="{8DE557AE-55ED-415B-8B3C-435173DC7D5C}" destId="{B5765EB8-7747-4A43-99AB-86006D1E6ADD}" srcOrd="3" destOrd="0" presId="urn:microsoft.com/office/officeart/2005/8/layout/hProcess4"/>
    <dgm:cxn modelId="{B2A74550-062A-48CF-9267-7A45A647CBCA}" type="presParOf" srcId="{8DE557AE-55ED-415B-8B3C-435173DC7D5C}" destId="{E561F981-AFAF-4913-BB53-DC950B59FD46}" srcOrd="4" destOrd="0" presId="urn:microsoft.com/office/officeart/2005/8/layout/hProcess4"/>
    <dgm:cxn modelId="{7AD08AEB-2ED6-45E7-B7CB-96E92A33A1D6}" type="presParOf" srcId="{D54BCF6D-D7CE-49FF-AA2F-F17DE136A71B}" destId="{1D5CD474-89DB-4DBA-8D6E-324C57A07D80}" srcOrd="5" destOrd="0" presId="urn:microsoft.com/office/officeart/2005/8/layout/hProcess4"/>
    <dgm:cxn modelId="{A1962295-0293-4DE4-9A36-A0B9800E0186}" type="presParOf" srcId="{D54BCF6D-D7CE-49FF-AA2F-F17DE136A71B}" destId="{A24C231B-36C6-404D-B54B-6A99E775F7CE}" srcOrd="6" destOrd="0" presId="urn:microsoft.com/office/officeart/2005/8/layout/hProcess4"/>
    <dgm:cxn modelId="{24C85D52-5FD3-4899-B66B-B69E3D9C4257}" type="presParOf" srcId="{A24C231B-36C6-404D-B54B-6A99E775F7CE}" destId="{B02D4A36-D4C2-4C3B-B942-2270ADF6437C}" srcOrd="0" destOrd="0" presId="urn:microsoft.com/office/officeart/2005/8/layout/hProcess4"/>
    <dgm:cxn modelId="{B3DA9A90-2CB6-4AD6-B87E-2CB3C111D748}" type="presParOf" srcId="{A24C231B-36C6-404D-B54B-6A99E775F7CE}" destId="{95B1362D-3245-4578-A585-64D094841AEE}" srcOrd="1" destOrd="0" presId="urn:microsoft.com/office/officeart/2005/8/layout/hProcess4"/>
    <dgm:cxn modelId="{9A18D9FE-3B01-4816-AD8C-666452342C3C}" type="presParOf" srcId="{A24C231B-36C6-404D-B54B-6A99E775F7CE}" destId="{396D4012-7087-42D2-9C44-D45CC775B444}" srcOrd="2" destOrd="0" presId="urn:microsoft.com/office/officeart/2005/8/layout/hProcess4"/>
    <dgm:cxn modelId="{25CE078A-2A2E-4E14-B75C-12B3E5FDD273}" type="presParOf" srcId="{A24C231B-36C6-404D-B54B-6A99E775F7CE}" destId="{25712AB3-BEEF-4944-8901-CBB370AB9AD9}" srcOrd="3" destOrd="0" presId="urn:microsoft.com/office/officeart/2005/8/layout/hProcess4"/>
    <dgm:cxn modelId="{7C106D56-4E4E-4702-A397-FE10C5A19192}" type="presParOf" srcId="{A24C231B-36C6-404D-B54B-6A99E775F7CE}" destId="{5790F39E-E50E-41DD-B4C2-C19CC2C38C49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D10469D-6676-4A3B-9156-23F14BA3A90D}">
      <dsp:nvSpPr>
        <dsp:cNvPr id="0" name=""/>
        <dsp:cNvSpPr/>
      </dsp:nvSpPr>
      <dsp:spPr>
        <a:xfrm>
          <a:off x="0" y="58614"/>
          <a:ext cx="8496944" cy="4707306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FA55F29-8545-468B-A6A5-CD3C1289A8BA}">
      <dsp:nvSpPr>
        <dsp:cNvPr id="0" name=""/>
        <dsp:cNvSpPr/>
      </dsp:nvSpPr>
      <dsp:spPr>
        <a:xfrm>
          <a:off x="1008108" y="1152133"/>
          <a:ext cx="2803991" cy="1665401"/>
        </a:xfrm>
        <a:prstGeom prst="rect">
          <a:avLst/>
        </a:prstGeom>
        <a:noFill/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39116" rIns="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100" b="1" kern="1200" dirty="0">
              <a:latin typeface="+mn-lt"/>
            </a:rPr>
            <a:t>Przebudowa sieci kanalizacji sanitarnej </a:t>
          </a:r>
          <a:r>
            <a:rPr lang="pl-PL" sz="1100" b="1" kern="1200" dirty="0" smtClean="0">
              <a:latin typeface="+mn-lt"/>
            </a:rPr>
            <a:t/>
          </a:r>
          <a:br>
            <a:rPr lang="pl-PL" sz="1100" b="1" kern="1200" dirty="0" smtClean="0">
              <a:latin typeface="+mn-lt"/>
            </a:rPr>
          </a:br>
          <a:r>
            <a:rPr lang="pl-PL" sz="1100" b="1" kern="1200" dirty="0" smtClean="0">
              <a:latin typeface="+mn-lt"/>
            </a:rPr>
            <a:t>i </a:t>
          </a:r>
          <a:r>
            <a:rPr lang="pl-PL" sz="1100" b="1" kern="1200" dirty="0">
              <a:latin typeface="+mn-lt"/>
            </a:rPr>
            <a:t>deszczowej wraz </a:t>
          </a:r>
          <a:r>
            <a:rPr lang="pl-PL" sz="1100" b="1" kern="1200" dirty="0" smtClean="0">
              <a:latin typeface="+mn-lt"/>
            </a:rPr>
            <a:t>z </a:t>
          </a:r>
          <a:r>
            <a:rPr lang="pl-PL" sz="1100" b="1" kern="1200" dirty="0">
              <a:latin typeface="+mn-lt"/>
            </a:rPr>
            <a:t>przyłączami w ciągu </a:t>
          </a:r>
          <a:r>
            <a:rPr lang="pl-PL" sz="1100" b="1" kern="1200" dirty="0" smtClean="0">
              <a:latin typeface="+mn-lt"/>
            </a:rPr>
            <a:t> </a:t>
          </a:r>
          <a:br>
            <a:rPr lang="pl-PL" sz="1100" b="1" kern="1200" dirty="0" smtClean="0">
              <a:latin typeface="+mn-lt"/>
            </a:rPr>
          </a:br>
          <a:r>
            <a:rPr lang="pl-PL" sz="1100" b="1" kern="1200" dirty="0" smtClean="0">
              <a:latin typeface="+mn-lt"/>
            </a:rPr>
            <a:t>ul</a:t>
          </a:r>
          <a:r>
            <a:rPr lang="pl-PL" sz="1100" b="1" kern="1200" dirty="0">
              <a:latin typeface="+mn-lt"/>
            </a:rPr>
            <a:t>. Stary Rynek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 dirty="0">
              <a:latin typeface="+mn-lt"/>
            </a:rPr>
            <a:t>Wykonano przebudowę  sieci ogólnospławnej </a:t>
          </a:r>
          <a:r>
            <a:rPr lang="pl-PL" sz="1100" kern="1200" dirty="0" smtClean="0">
              <a:latin typeface="+mn-lt"/>
            </a:rPr>
            <a:t/>
          </a:r>
          <a:br>
            <a:rPr lang="pl-PL" sz="1100" kern="1200" dirty="0" smtClean="0">
              <a:latin typeface="+mn-lt"/>
            </a:rPr>
          </a:br>
          <a:r>
            <a:rPr lang="pl-PL" sz="1100" kern="1200" dirty="0" smtClean="0">
              <a:latin typeface="+mn-lt"/>
            </a:rPr>
            <a:t>na  </a:t>
          </a:r>
          <a:r>
            <a:rPr lang="pl-PL" sz="1100" kern="1200" dirty="0">
              <a:latin typeface="+mn-lt"/>
            </a:rPr>
            <a:t>sieć kanalizacji deszczowej i sanitarnej </a:t>
          </a:r>
          <a:r>
            <a:rPr lang="pl-PL" sz="1100" kern="1200" dirty="0" smtClean="0">
              <a:latin typeface="+mn-lt"/>
            </a:rPr>
            <a:t>wraz</a:t>
          </a:r>
          <a:br>
            <a:rPr lang="pl-PL" sz="1100" kern="1200" dirty="0" smtClean="0">
              <a:latin typeface="+mn-lt"/>
            </a:rPr>
          </a:br>
          <a:r>
            <a:rPr lang="pl-PL" sz="1100" kern="1200" dirty="0" smtClean="0">
              <a:latin typeface="+mn-lt"/>
            </a:rPr>
            <a:t> </a:t>
          </a:r>
          <a:r>
            <a:rPr lang="pl-PL" sz="1100" kern="1200" dirty="0">
              <a:latin typeface="+mn-lt"/>
            </a:rPr>
            <a:t>z przyłączami.</a:t>
          </a:r>
        </a:p>
      </dsp:txBody>
      <dsp:txXfrm>
        <a:off x="1008108" y="1152133"/>
        <a:ext cx="2803991" cy="1665401"/>
      </dsp:txXfrm>
    </dsp:sp>
    <dsp:sp modelId="{EE7EDB44-5763-40EC-937C-6D7F1C05634C}">
      <dsp:nvSpPr>
        <dsp:cNvPr id="0" name=""/>
        <dsp:cNvSpPr/>
      </dsp:nvSpPr>
      <dsp:spPr>
        <a:xfrm>
          <a:off x="4392490" y="1656176"/>
          <a:ext cx="3623516" cy="2300834"/>
        </a:xfrm>
        <a:prstGeom prst="rect">
          <a:avLst/>
        </a:prstGeom>
        <a:noFill/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39116" rIns="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100" b="1" kern="1200" dirty="0">
              <a:latin typeface="+mn-lt"/>
            </a:rPr>
            <a:t>Przebudowa ul. Stary Rynek </a:t>
          </a:r>
          <a:br>
            <a:rPr lang="pl-PL" sz="1100" b="1" kern="1200" dirty="0">
              <a:latin typeface="+mn-lt"/>
            </a:rPr>
          </a:br>
          <a:r>
            <a:rPr lang="pl-PL" sz="1100" b="1" kern="1200" dirty="0">
              <a:latin typeface="+mn-lt"/>
            </a:rPr>
            <a:t>w Kruszwicy 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>
              <a:latin typeface="+mn-lt"/>
            </a:rPr>
            <a:t>przebudowa skrzyżowania ulic Rynek – Poznańska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>
              <a:latin typeface="+mn-lt"/>
            </a:rPr>
            <a:t>remont nawierzchni ul. Stary Rynek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>
              <a:latin typeface="+mn-lt"/>
            </a:rPr>
            <a:t>wydzielenie zatoki autobusowej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 dirty="0">
              <a:latin typeface="+mn-lt"/>
            </a:rPr>
            <a:t>zmiana nawierzchni istniejącego placu targowego z bitumicznej </a:t>
          </a:r>
          <a:r>
            <a:rPr lang="pl-PL" sz="1100" kern="1200" dirty="0" smtClean="0">
              <a:latin typeface="+mn-lt"/>
            </a:rPr>
            <a:t/>
          </a:r>
          <a:br>
            <a:rPr lang="pl-PL" sz="1100" kern="1200" dirty="0" smtClean="0">
              <a:latin typeface="+mn-lt"/>
            </a:rPr>
          </a:br>
          <a:r>
            <a:rPr lang="pl-PL" sz="1100" kern="1200" dirty="0" smtClean="0">
              <a:latin typeface="+mn-lt"/>
            </a:rPr>
            <a:t>na </a:t>
          </a:r>
          <a:r>
            <a:rPr lang="pl-PL" sz="1100" kern="1200" dirty="0">
              <a:latin typeface="+mn-lt"/>
            </a:rPr>
            <a:t>nawierzchnie z drogowej kostki betonowej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 dirty="0">
              <a:latin typeface="+mn-lt"/>
            </a:rPr>
            <a:t>przebudowa chodników oraz zjazdów z kostki betonowej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 dirty="0">
              <a:latin typeface="+mn-lt"/>
            </a:rPr>
            <a:t>przebudowa skrzyżowania ul. Stary Rynek </a:t>
          </a:r>
          <a:br>
            <a:rPr lang="pl-PL" sz="1100" kern="1200" dirty="0">
              <a:latin typeface="+mn-lt"/>
            </a:rPr>
          </a:br>
          <a:r>
            <a:rPr lang="pl-PL" sz="1100" kern="1200" dirty="0">
              <a:latin typeface="+mn-lt"/>
            </a:rPr>
            <a:t>i ul. Poznańskiej w celu skanalizowania ruchu oraz umożliwienia </a:t>
          </a:r>
          <a:r>
            <a:rPr lang="pl-PL" sz="1100" kern="1200" dirty="0" smtClean="0">
              <a:latin typeface="+mn-lt"/>
            </a:rPr>
            <a:t/>
          </a:r>
          <a:br>
            <a:rPr lang="pl-PL" sz="1100" kern="1200" dirty="0" smtClean="0">
              <a:latin typeface="+mn-lt"/>
            </a:rPr>
          </a:br>
          <a:r>
            <a:rPr lang="pl-PL" sz="1100" kern="1200" dirty="0" smtClean="0">
              <a:latin typeface="+mn-lt"/>
            </a:rPr>
            <a:t>przejezdności </a:t>
          </a:r>
          <a:r>
            <a:rPr lang="pl-PL" sz="1100" kern="1200" dirty="0">
              <a:latin typeface="+mn-lt"/>
            </a:rPr>
            <a:t>komunikacji autobusowej</a:t>
          </a:r>
        </a:p>
      </dsp:txBody>
      <dsp:txXfrm>
        <a:off x="4392490" y="1656176"/>
        <a:ext cx="3623516" cy="23008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B95E4A-1C41-4DEC-BD96-D86F69B62675}">
      <dsp:nvSpPr>
        <dsp:cNvPr id="0" name=""/>
        <dsp:cNvSpPr/>
      </dsp:nvSpPr>
      <dsp:spPr>
        <a:xfrm>
          <a:off x="553" y="274666"/>
          <a:ext cx="2023507" cy="393256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45000"/>
                <a:satMod val="200000"/>
              </a:schemeClr>
            </a:gs>
            <a:gs pos="30000">
              <a:schemeClr val="accent5">
                <a:tint val="61000"/>
                <a:satMod val="200000"/>
              </a:schemeClr>
            </a:gs>
            <a:gs pos="45000">
              <a:schemeClr val="accent5">
                <a:tint val="66000"/>
                <a:satMod val="200000"/>
              </a:schemeClr>
            </a:gs>
            <a:gs pos="55000">
              <a:schemeClr val="accent5">
                <a:tint val="66000"/>
                <a:satMod val="200000"/>
              </a:schemeClr>
            </a:gs>
            <a:gs pos="73000">
              <a:schemeClr val="accent5">
                <a:tint val="61000"/>
                <a:satMod val="200000"/>
              </a:schemeClr>
            </a:gs>
            <a:gs pos="100000">
              <a:schemeClr val="accent5">
                <a:tint val="45000"/>
                <a:satMod val="200000"/>
              </a:schemeClr>
            </a:gs>
          </a:gsLst>
          <a:lin ang="950000" scaled="1"/>
        </a:gradFill>
        <a:ln w="9525" cap="flat" cmpd="sng" algn="ctr">
          <a:solidFill>
            <a:schemeClr val="accent5"/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/>
            <a:t>wymiana sieci wodociągowej w ul. Rynek wraz z przyłączami przez  Przedsiębiorstwo Komunalne w Kruszwicy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 dirty="0"/>
            <a:t>wymiana odcinka sieci kanalizacji sanitarnej przez Spółkę Wodno – Ściekową  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/>
            <a:t>budowa odgałęzień bocznych kanalizacji deszczowej w ul. Rynek w Kruszwicy przez firmę P.U.H. DRAINPOL s.c. 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/>
            <a:t>wykonanie przyłączy</a:t>
          </a:r>
          <a:br>
            <a:rPr lang="pl-PL" sz="1100" kern="1200"/>
          </a:br>
          <a:r>
            <a:rPr lang="pl-PL" sz="1100" kern="1200"/>
            <a:t>wod - kan pod przyszły ogródek gastronomiczny i fontannę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l-PL" sz="1100" kern="1200"/>
        </a:p>
      </dsp:txBody>
      <dsp:txXfrm>
        <a:off x="553" y="274666"/>
        <a:ext cx="2023507" cy="3089872"/>
      </dsp:txXfrm>
    </dsp:sp>
    <dsp:sp modelId="{6C8F4034-2110-4716-BC79-CDCA1DB47523}">
      <dsp:nvSpPr>
        <dsp:cNvPr id="0" name=""/>
        <dsp:cNvSpPr/>
      </dsp:nvSpPr>
      <dsp:spPr>
        <a:xfrm>
          <a:off x="846595" y="4200959"/>
          <a:ext cx="2393236" cy="561877"/>
        </a:xfrm>
        <a:prstGeom prst="curvedUpArrow">
          <a:avLst/>
        </a:prstGeom>
        <a:gradFill rotWithShape="1">
          <a:gsLst>
            <a:gs pos="0">
              <a:schemeClr val="accent1">
                <a:shade val="63000"/>
              </a:schemeClr>
            </a:gs>
            <a:gs pos="30000">
              <a:schemeClr val="accent1">
                <a:shade val="90000"/>
                <a:satMod val="110000"/>
              </a:schemeClr>
            </a:gs>
            <a:gs pos="45000">
              <a:schemeClr val="accent1">
                <a:shade val="100000"/>
                <a:satMod val="118000"/>
              </a:schemeClr>
            </a:gs>
            <a:gs pos="55000">
              <a:schemeClr val="accent1">
                <a:shade val="100000"/>
                <a:satMod val="118000"/>
              </a:schemeClr>
            </a:gs>
            <a:gs pos="73000">
              <a:schemeClr val="accent1">
                <a:shade val="90000"/>
                <a:satMod val="110000"/>
              </a:schemeClr>
            </a:gs>
            <a:gs pos="100000">
              <a:schemeClr val="accent1"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1"/>
          </a:contourClr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</dsp:sp>
    <dsp:sp modelId="{104D9209-4FD9-4EB3-A5BB-23BE6366C408}">
      <dsp:nvSpPr>
        <dsp:cNvPr id="0" name=""/>
        <dsp:cNvSpPr/>
      </dsp:nvSpPr>
      <dsp:spPr>
        <a:xfrm>
          <a:off x="144017" y="3689810"/>
          <a:ext cx="1766766" cy="3446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145" tIns="11430" rIns="17145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900" b="1" kern="1200" dirty="0"/>
            <a:t>BRANŻA WOD - KAN</a:t>
          </a:r>
        </a:p>
      </dsp:txBody>
      <dsp:txXfrm>
        <a:off x="144017" y="3689810"/>
        <a:ext cx="1766766" cy="344696"/>
      </dsp:txXfrm>
    </dsp:sp>
    <dsp:sp modelId="{97362E79-7CF2-4A84-B8CB-6A8F4CE10FB5}">
      <dsp:nvSpPr>
        <dsp:cNvPr id="0" name=""/>
        <dsp:cNvSpPr/>
      </dsp:nvSpPr>
      <dsp:spPr>
        <a:xfrm>
          <a:off x="2125597" y="312905"/>
          <a:ext cx="1923486" cy="393256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45000"/>
                <a:satMod val="200000"/>
              </a:schemeClr>
            </a:gs>
            <a:gs pos="30000">
              <a:schemeClr val="accent5">
                <a:tint val="61000"/>
                <a:satMod val="200000"/>
              </a:schemeClr>
            </a:gs>
            <a:gs pos="45000">
              <a:schemeClr val="accent5">
                <a:tint val="66000"/>
                <a:satMod val="200000"/>
              </a:schemeClr>
            </a:gs>
            <a:gs pos="55000">
              <a:schemeClr val="accent5">
                <a:tint val="66000"/>
                <a:satMod val="200000"/>
              </a:schemeClr>
            </a:gs>
            <a:gs pos="73000">
              <a:schemeClr val="accent5">
                <a:tint val="61000"/>
                <a:satMod val="200000"/>
              </a:schemeClr>
            </a:gs>
            <a:gs pos="100000">
              <a:schemeClr val="accent5">
                <a:tint val="45000"/>
                <a:satMod val="200000"/>
              </a:schemeClr>
            </a:gs>
          </a:gsLst>
          <a:lin ang="950000" scaled="1"/>
        </a:gradFill>
        <a:ln w="9525" cap="flat" cmpd="sng" algn="ctr">
          <a:solidFill>
            <a:schemeClr val="accent5"/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b="0" kern="1200" dirty="0">
              <a:latin typeface="+mn-lt"/>
            </a:rPr>
            <a:t>przebudowa placu przy kościele p.w. św. Teresy </a:t>
          </a:r>
          <a:br>
            <a:rPr lang="pl-PL" sz="1100" b="0" kern="1200" dirty="0">
              <a:latin typeface="+mn-lt"/>
            </a:rPr>
          </a:br>
          <a:r>
            <a:rPr lang="pl-PL" sz="1100" b="0" kern="1200" dirty="0">
              <a:latin typeface="+mn-lt"/>
            </a:rPr>
            <a:t>od Dzieciątka Jezus </a:t>
          </a:r>
          <a:br>
            <a:rPr lang="pl-PL" sz="1100" b="0" kern="1200" dirty="0">
              <a:latin typeface="+mn-lt"/>
            </a:rPr>
          </a:br>
          <a:r>
            <a:rPr lang="pl-PL" sz="1100" b="0" kern="1200" dirty="0">
              <a:latin typeface="+mn-lt"/>
            </a:rPr>
            <a:t>w Kruszwicy</a:t>
          </a:r>
          <a:endParaRPr lang="pl-PL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/>
            <a:t>rozbiórka szaletu miejskiego i pomnika na płycie Rynku 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/>
            <a:t>przebudowa </a:t>
          </a:r>
          <a:br>
            <a:rPr lang="pl-PL" sz="1100" kern="1200"/>
          </a:br>
          <a:r>
            <a:rPr lang="pl-PL" sz="1100" kern="1200"/>
            <a:t>ul. Rynek poprzez wykonanie nowej nawierzchni (asfaltowej),  ułożenie kostki pod nowe chodniki, wydzielenie zatok postojowych do parkowania skośnego i równoległego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/>
            <a:t>przebudowa płyty Rynku poprzez ułożenie kostki i płyt granitowych</a:t>
          </a:r>
        </a:p>
      </dsp:txBody>
      <dsp:txXfrm>
        <a:off x="2125597" y="1155598"/>
        <a:ext cx="1923486" cy="3089872"/>
      </dsp:txXfrm>
    </dsp:sp>
    <dsp:sp modelId="{718618DF-825B-4C76-B276-6E0C97FEBA6D}">
      <dsp:nvSpPr>
        <dsp:cNvPr id="0" name=""/>
        <dsp:cNvSpPr/>
      </dsp:nvSpPr>
      <dsp:spPr>
        <a:xfrm>
          <a:off x="3063773" y="-121627"/>
          <a:ext cx="2314383" cy="446921"/>
        </a:xfrm>
        <a:prstGeom prst="curvedDownArrow">
          <a:avLst/>
        </a:prstGeom>
        <a:gradFill rotWithShape="1">
          <a:gsLst>
            <a:gs pos="0">
              <a:schemeClr val="accent1">
                <a:shade val="63000"/>
              </a:schemeClr>
            </a:gs>
            <a:gs pos="30000">
              <a:schemeClr val="accent1">
                <a:shade val="90000"/>
                <a:satMod val="110000"/>
              </a:schemeClr>
            </a:gs>
            <a:gs pos="45000">
              <a:schemeClr val="accent1">
                <a:shade val="100000"/>
                <a:satMod val="118000"/>
              </a:schemeClr>
            </a:gs>
            <a:gs pos="55000">
              <a:schemeClr val="accent1">
                <a:shade val="100000"/>
                <a:satMod val="118000"/>
              </a:schemeClr>
            </a:gs>
            <a:gs pos="73000">
              <a:schemeClr val="accent1">
                <a:shade val="90000"/>
                <a:satMod val="110000"/>
              </a:schemeClr>
            </a:gs>
            <a:gs pos="100000">
              <a:schemeClr val="accent1"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1"/>
          </a:contourClr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</dsp:sp>
    <dsp:sp modelId="{D65F154C-2066-43B0-A9FA-F03FDA6F4250}">
      <dsp:nvSpPr>
        <dsp:cNvPr id="0" name=""/>
        <dsp:cNvSpPr/>
      </dsp:nvSpPr>
      <dsp:spPr>
        <a:xfrm>
          <a:off x="2232248" y="737481"/>
          <a:ext cx="1766766" cy="3446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145" tIns="11430" rIns="17145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900" b="1" kern="1200" dirty="0"/>
            <a:t>BRANŻA DROGOWA</a:t>
          </a:r>
        </a:p>
      </dsp:txBody>
      <dsp:txXfrm>
        <a:off x="2232248" y="737481"/>
        <a:ext cx="1766766" cy="344696"/>
      </dsp:txXfrm>
    </dsp:sp>
    <dsp:sp modelId="{FD948E04-E322-4B2A-BD35-7D1CA92ACFA5}">
      <dsp:nvSpPr>
        <dsp:cNvPr id="0" name=""/>
        <dsp:cNvSpPr/>
      </dsp:nvSpPr>
      <dsp:spPr>
        <a:xfrm>
          <a:off x="4153467" y="274666"/>
          <a:ext cx="1923486" cy="393256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45000"/>
                <a:satMod val="200000"/>
              </a:schemeClr>
            </a:gs>
            <a:gs pos="30000">
              <a:schemeClr val="accent5">
                <a:tint val="61000"/>
                <a:satMod val="200000"/>
              </a:schemeClr>
            </a:gs>
            <a:gs pos="45000">
              <a:schemeClr val="accent5">
                <a:tint val="66000"/>
                <a:satMod val="200000"/>
              </a:schemeClr>
            </a:gs>
            <a:gs pos="55000">
              <a:schemeClr val="accent5">
                <a:tint val="66000"/>
                <a:satMod val="200000"/>
              </a:schemeClr>
            </a:gs>
            <a:gs pos="73000">
              <a:schemeClr val="accent5">
                <a:tint val="61000"/>
                <a:satMod val="200000"/>
              </a:schemeClr>
            </a:gs>
            <a:gs pos="100000">
              <a:schemeClr val="accent5">
                <a:tint val="45000"/>
                <a:satMod val="200000"/>
              </a:schemeClr>
            </a:gs>
          </a:gsLst>
          <a:lin ang="950000" scaled="1"/>
        </a:gradFill>
        <a:ln w="9525" cap="flat" cmpd="sng" algn="ctr">
          <a:solidFill>
            <a:schemeClr val="accent5"/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 dirty="0"/>
            <a:t>przebudowę istniejącego oświetlenia ulicznego wraz z budową nowych latarń na płycie</a:t>
          </a:r>
        </a:p>
      </dsp:txBody>
      <dsp:txXfrm>
        <a:off x="4153467" y="274666"/>
        <a:ext cx="1923486" cy="3089872"/>
      </dsp:txXfrm>
    </dsp:sp>
    <dsp:sp modelId="{1D5CD474-89DB-4DBA-8D6E-324C57A07D80}">
      <dsp:nvSpPr>
        <dsp:cNvPr id="0" name=""/>
        <dsp:cNvSpPr/>
      </dsp:nvSpPr>
      <dsp:spPr>
        <a:xfrm>
          <a:off x="5053156" y="4188677"/>
          <a:ext cx="2313748" cy="548424"/>
        </a:xfrm>
        <a:prstGeom prst="curvedUpArrow">
          <a:avLst/>
        </a:prstGeom>
        <a:gradFill rotWithShape="1">
          <a:gsLst>
            <a:gs pos="0">
              <a:schemeClr val="accent1">
                <a:shade val="63000"/>
              </a:schemeClr>
            </a:gs>
            <a:gs pos="30000">
              <a:schemeClr val="accent1">
                <a:shade val="90000"/>
                <a:satMod val="110000"/>
              </a:schemeClr>
            </a:gs>
            <a:gs pos="45000">
              <a:schemeClr val="accent1">
                <a:shade val="100000"/>
                <a:satMod val="118000"/>
              </a:schemeClr>
            </a:gs>
            <a:gs pos="55000">
              <a:schemeClr val="accent1">
                <a:shade val="100000"/>
                <a:satMod val="118000"/>
              </a:schemeClr>
            </a:gs>
            <a:gs pos="73000">
              <a:schemeClr val="accent1">
                <a:shade val="90000"/>
                <a:satMod val="110000"/>
              </a:schemeClr>
            </a:gs>
            <a:gs pos="100000">
              <a:schemeClr val="accent1"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1"/>
          </a:contourClr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</dsp:sp>
    <dsp:sp modelId="{B5765EB8-7747-4A43-99AB-86006D1E6ADD}">
      <dsp:nvSpPr>
        <dsp:cNvPr id="0" name=""/>
        <dsp:cNvSpPr/>
      </dsp:nvSpPr>
      <dsp:spPr>
        <a:xfrm>
          <a:off x="4244193" y="3426345"/>
          <a:ext cx="1766766" cy="3446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145" tIns="11430" rIns="17145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900" b="1" kern="1200"/>
            <a:t>BRANŻA ELEKTRYCZNA</a:t>
          </a:r>
        </a:p>
      </dsp:txBody>
      <dsp:txXfrm>
        <a:off x="4244193" y="3426345"/>
        <a:ext cx="1766766" cy="344696"/>
      </dsp:txXfrm>
    </dsp:sp>
    <dsp:sp modelId="{95B1362D-3245-4578-A585-64D094841AEE}">
      <dsp:nvSpPr>
        <dsp:cNvPr id="0" name=""/>
        <dsp:cNvSpPr/>
      </dsp:nvSpPr>
      <dsp:spPr>
        <a:xfrm>
          <a:off x="6190897" y="274666"/>
          <a:ext cx="1923486" cy="393256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45000"/>
                <a:satMod val="200000"/>
              </a:schemeClr>
            </a:gs>
            <a:gs pos="30000">
              <a:schemeClr val="accent5">
                <a:tint val="61000"/>
                <a:satMod val="200000"/>
              </a:schemeClr>
            </a:gs>
            <a:gs pos="45000">
              <a:schemeClr val="accent5">
                <a:tint val="66000"/>
                <a:satMod val="200000"/>
              </a:schemeClr>
            </a:gs>
            <a:gs pos="55000">
              <a:schemeClr val="accent5">
                <a:tint val="66000"/>
                <a:satMod val="200000"/>
              </a:schemeClr>
            </a:gs>
            <a:gs pos="73000">
              <a:schemeClr val="accent5">
                <a:tint val="61000"/>
                <a:satMod val="200000"/>
              </a:schemeClr>
            </a:gs>
            <a:gs pos="100000">
              <a:schemeClr val="accent5">
                <a:tint val="45000"/>
                <a:satMod val="200000"/>
              </a:schemeClr>
            </a:gs>
          </a:gsLst>
          <a:lin ang="950000" scaled="1"/>
        </a:gradFill>
        <a:ln w="9525" cap="flat" cmpd="sng" algn="ctr">
          <a:solidFill>
            <a:schemeClr val="accent5"/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 dirty="0"/>
            <a:t> nowe nasadzenia różnych odmian drzew, krzewów i innej roślinności:</a:t>
          </a:r>
          <a:br>
            <a:rPr lang="pl-PL" sz="1100" kern="1200" dirty="0"/>
          </a:br>
          <a:r>
            <a:rPr lang="pl-PL" sz="1100" kern="1200" dirty="0" smtClean="0"/>
            <a:t>- drzewa:  klon zwyczajny, grab pospolity, głóg pośredni, katalpa</a:t>
          </a:r>
          <a:br>
            <a:rPr lang="pl-PL" sz="1100" kern="1200" dirty="0" smtClean="0"/>
          </a:br>
          <a:r>
            <a:rPr lang="pl-PL" sz="1100" kern="1200" dirty="0" smtClean="0"/>
            <a:t>- krzewy iglaste : jałowiec, cis pośredni,  żywotnik pośredni</a:t>
          </a:r>
          <a:br>
            <a:rPr lang="pl-PL" sz="1100" kern="1200" dirty="0" smtClean="0"/>
          </a:br>
          <a:r>
            <a:rPr lang="pl-PL" sz="1100" kern="1200" dirty="0" smtClean="0"/>
            <a:t>- krzewinki - barwinek pospolity</a:t>
          </a:r>
          <a:br>
            <a:rPr lang="pl-PL" sz="1100" kern="1200" dirty="0" smtClean="0"/>
          </a:br>
          <a:r>
            <a:rPr lang="pl-PL" sz="1100" kern="1200" dirty="0" smtClean="0"/>
            <a:t>- rośliny na rabacie mieszanej: bukszpan wiecznie zielony i lawenda wąskolistna</a:t>
          </a:r>
          <a:endParaRPr lang="pl-PL" sz="1100" kern="1200" dirty="0"/>
        </a:p>
      </dsp:txBody>
      <dsp:txXfrm>
        <a:off x="6190897" y="1117358"/>
        <a:ext cx="1923486" cy="3089872"/>
      </dsp:txXfrm>
    </dsp:sp>
    <dsp:sp modelId="{25712AB3-BEEF-4944-8901-CBB370AB9AD9}">
      <dsp:nvSpPr>
        <dsp:cNvPr id="0" name=""/>
        <dsp:cNvSpPr/>
      </dsp:nvSpPr>
      <dsp:spPr>
        <a:xfrm>
          <a:off x="6264698" y="665474"/>
          <a:ext cx="1766766" cy="3446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145" tIns="11430" rIns="17145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900" b="1" kern="1200"/>
            <a:t>ZIELEŃ</a:t>
          </a:r>
        </a:p>
      </dsp:txBody>
      <dsp:txXfrm>
        <a:off x="6264698" y="665474"/>
        <a:ext cx="1766766" cy="3446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8" Type="http://schemas.microsoft.com/office/2006/relationships/legacyDiagramText" Target="legacyDiagramText8.bin"/><Relationship Id="rId3" Type="http://schemas.microsoft.com/office/2006/relationships/legacyDiagramText" Target="legacyDiagramText3.bin"/><Relationship Id="rId7" Type="http://schemas.microsoft.com/office/2006/relationships/legacyDiagramText" Target="legacyDiagramText7.bin"/><Relationship Id="rId2" Type="http://schemas.microsoft.com/office/2006/relationships/legacyDiagramText" Target="legacyDiagramText2.bin"/><Relationship Id="rId1" Type="http://schemas.microsoft.com/office/2006/relationships/legacyDiagramText" Target="legacyDiagramText1.bin"/><Relationship Id="rId6" Type="http://schemas.microsoft.com/office/2006/relationships/legacyDiagramText" Target="legacyDiagramText6.bin"/><Relationship Id="rId5" Type="http://schemas.microsoft.com/office/2006/relationships/legacyDiagramText" Target="legacyDiagramText5.bin"/><Relationship Id="rId10" Type="http://schemas.microsoft.com/office/2006/relationships/legacyDiagramText" Target="legacyDiagramText10.bin"/><Relationship Id="rId4" Type="http://schemas.microsoft.com/office/2006/relationships/legacyDiagramText" Target="legacyDiagramText4.bin"/><Relationship Id="rId9" Type="http://schemas.microsoft.com/office/2006/relationships/legacyDiagramText" Target="legacyDiagramText9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954EC3A-0B35-40B1-A8D2-3563FEA31296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E18E2F42-D551-46DA-9C94-EA149A10E0E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Prostokąt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Prostokąt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Prostokąt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4EC3A-0B35-40B1-A8D2-3563FEA31296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E2F42-D551-46DA-9C94-EA149A10E0E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C954EC3A-0B35-40B1-A8D2-3563FEA31296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E18E2F42-D551-46DA-9C94-EA149A10E0E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Prostokąt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4EC3A-0B35-40B1-A8D2-3563FEA31296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E2F42-D551-46DA-9C94-EA149A10E0E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4EC3A-0B35-40B1-A8D2-3563FEA31296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E2F42-D551-46DA-9C94-EA149A10E0E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4EC3A-0B35-40B1-A8D2-3563FEA31296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E2F42-D551-46DA-9C94-EA149A10E0E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Trójkąt równoramienny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4EC3A-0B35-40B1-A8D2-3563FEA31296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E2F42-D551-46DA-9C94-EA149A10E0E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5" name="Łącznik prosty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rójkąt równoramienny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4EC3A-0B35-40B1-A8D2-3563FEA31296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E2F42-D551-46DA-9C94-EA149A10E0E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rójkąt równoramienny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ymbol zastępczy zawartości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4EC3A-0B35-40B1-A8D2-3563FEA31296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E2F42-D551-46DA-9C94-EA149A10E0E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rójkąt równoramienny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ostokąt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4EC3A-0B35-40B1-A8D2-3563FEA31296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E2F42-D551-46DA-9C94-EA149A10E0E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4EC3A-0B35-40B1-A8D2-3563FEA31296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E2F42-D551-46DA-9C94-EA149A10E0E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rójkąt równoramienny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954EC3A-0B35-40B1-A8D2-3563FEA31296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18E2F42-D551-46DA-9C94-EA149A10E0E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8" name="Łącznik prosty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Łącznik prosty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Trójkąt równoramienny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mailto:um@kruszwica.um.gov.p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71600" y="3886200"/>
            <a:ext cx="7272808" cy="990600"/>
          </a:xfrm>
        </p:spPr>
        <p:txBody>
          <a:bodyPr>
            <a:normAutofit/>
          </a:bodyPr>
          <a:lstStyle/>
          <a:p>
            <a:pPr algn="ctr"/>
            <a:r>
              <a:rPr lang="pl-PL" sz="2800" b="1" dirty="0" smtClean="0"/>
              <a:t>Rewitalizacja starej części miasta </a:t>
            </a:r>
            <a:br>
              <a:rPr lang="pl-PL" sz="2800" b="1" dirty="0" smtClean="0"/>
            </a:br>
            <a:r>
              <a:rPr lang="pl-PL" sz="2800" b="1" dirty="0" smtClean="0"/>
              <a:t>w Kruszwicy </a:t>
            </a:r>
            <a:endParaRPr lang="pl-PL" sz="2800" b="1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 smtClean="0">
                <a:solidFill>
                  <a:schemeClr val="tx1"/>
                </a:solidFill>
              </a:rPr>
              <a:t>Etap II</a:t>
            </a:r>
            <a:endParaRPr lang="pl-PL" sz="2800" b="1" dirty="0">
              <a:solidFill>
                <a:schemeClr val="tx1"/>
              </a:solidFill>
            </a:endParaRPr>
          </a:p>
        </p:txBody>
      </p:sp>
      <p:pic>
        <p:nvPicPr>
          <p:cNvPr id="5" name="Obraz 4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805264"/>
            <a:ext cx="4633786" cy="910208"/>
          </a:xfrm>
          <a:prstGeom prst="rect">
            <a:avLst/>
          </a:prstGeom>
        </p:spPr>
      </p:pic>
      <p:pic>
        <p:nvPicPr>
          <p:cNvPr id="6" name="Obraz 5" descr="DSC00977.JPG"/>
          <p:cNvPicPr>
            <a:picLocks noChangeAspect="1"/>
          </p:cNvPicPr>
          <p:nvPr/>
        </p:nvPicPr>
        <p:blipFill>
          <a:blip r:embed="rId3" cstate="print"/>
          <a:srcRect l="8871" r="4569"/>
          <a:stretch>
            <a:fillRect/>
          </a:stretch>
        </p:blipFill>
        <p:spPr>
          <a:xfrm>
            <a:off x="0" y="404664"/>
            <a:ext cx="9144000" cy="2678813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smtClean="0"/>
              <a:t>Lokalizacja projektu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3898776" cy="3217912"/>
          </a:xfrm>
        </p:spPr>
        <p:txBody>
          <a:bodyPr>
            <a:normAutofit/>
          </a:bodyPr>
          <a:lstStyle/>
          <a:p>
            <a:pPr algn="just"/>
            <a:r>
              <a:rPr lang="pl-PL" sz="3200" b="1" dirty="0" smtClean="0"/>
              <a:t>Kruszwica</a:t>
            </a:r>
            <a:r>
              <a:rPr lang="pl-PL" dirty="0" smtClean="0"/>
              <a:t> </a:t>
            </a:r>
          </a:p>
          <a:p>
            <a:pPr marL="0" indent="0" algn="just">
              <a:buNone/>
            </a:pPr>
            <a:r>
              <a:rPr lang="pl-PL" sz="1800" dirty="0" smtClean="0"/>
              <a:t>położona na Kujawach, nad jeziorem Gopło, owiana czarem baśni i legend historycznych o Popielu, Piaście </a:t>
            </a:r>
            <a:br>
              <a:rPr lang="pl-PL" sz="1800" dirty="0" smtClean="0"/>
            </a:br>
            <a:r>
              <a:rPr lang="pl-PL" sz="1800" dirty="0" smtClean="0"/>
              <a:t>i myszach, leży na wysokości 85 m </a:t>
            </a:r>
            <a:r>
              <a:rPr lang="pl-PL" sz="1800" dirty="0" err="1" smtClean="0"/>
              <a:t>n.p</a:t>
            </a:r>
            <a:r>
              <a:rPr lang="pl-PL" sz="1800" dirty="0" smtClean="0"/>
              <a:t>.,. w odległości 15 km od Inowrocławia w województwie </a:t>
            </a:r>
            <a:r>
              <a:rPr lang="pl-PL" sz="1800" dirty="0" err="1" smtClean="0"/>
              <a:t>Kujawkso-Pomorskim</a:t>
            </a:r>
            <a:r>
              <a:rPr lang="pl-PL" sz="1800" dirty="0" smtClean="0"/>
              <a:t>. Stanowi siedzibę władz miejsko-gminnych.</a:t>
            </a:r>
            <a:endParaRPr lang="pl-PL" sz="2800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  <p:pic>
        <p:nvPicPr>
          <p:cNvPr id="5" name="Obraz 4" descr="DSC075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1196752"/>
            <a:ext cx="4768060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ole tekstowe 5"/>
          <p:cNvSpPr txBox="1"/>
          <p:nvPr/>
        </p:nvSpPr>
        <p:spPr>
          <a:xfrm>
            <a:off x="395536" y="4293096"/>
            <a:ext cx="85689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dirty="0"/>
              <a:t>Miasto znajduje się w samym sercu Nadgoplańskiego </a:t>
            </a:r>
            <a:r>
              <a:rPr lang="pl-PL" dirty="0" smtClean="0"/>
              <a:t>Parku Tysiąclecia </a:t>
            </a:r>
            <a:r>
              <a:rPr lang="pl-PL" dirty="0"/>
              <a:t>i jest ośrodkiem przemysłowo – rolniczym z dobrze rozwiniętym </a:t>
            </a:r>
            <a:r>
              <a:rPr lang="pl-PL" dirty="0" smtClean="0"/>
              <a:t>przemysłem spożywczym</a:t>
            </a:r>
            <a:r>
              <a:rPr lang="pl-PL" dirty="0"/>
              <a:t>. Projekt jest zlokalizowany poza terenem włączonym w europejską </a:t>
            </a:r>
            <a:r>
              <a:rPr lang="pl-PL" dirty="0" smtClean="0"/>
              <a:t>sieć ekologiczną </a:t>
            </a:r>
            <a:r>
              <a:rPr lang="pl-PL" dirty="0"/>
              <a:t>Natura 2000</a:t>
            </a:r>
            <a:r>
              <a:rPr lang="pl-PL" dirty="0" smtClean="0"/>
              <a:t>.</a:t>
            </a:r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Na </a:t>
            </a:r>
            <a:r>
              <a:rPr lang="pl-PL" dirty="0"/>
              <a:t>terenie starej części miasta </a:t>
            </a:r>
            <a:r>
              <a:rPr lang="pl-PL" dirty="0" smtClean="0"/>
              <a:t>znajduje </a:t>
            </a:r>
            <a:r>
              <a:rPr lang="pl-PL" dirty="0"/>
              <a:t>się wiele obiektów </a:t>
            </a:r>
            <a:r>
              <a:rPr lang="pl-PL" dirty="0" smtClean="0"/>
              <a:t>zabytkowych, stanowiących </a:t>
            </a:r>
            <a:r>
              <a:rPr lang="pl-PL" dirty="0"/>
              <a:t>atrakcję turystyczną.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smtClean="0"/>
              <a:t>Lokalizacja projektu - zabytki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124744"/>
            <a:ext cx="4608512" cy="2857872"/>
          </a:xfrm>
        </p:spPr>
        <p:txBody>
          <a:bodyPr>
            <a:normAutofit/>
          </a:bodyPr>
          <a:lstStyle/>
          <a:p>
            <a:pPr algn="just"/>
            <a:r>
              <a:rPr lang="pl-PL" sz="1600" dirty="0" smtClean="0"/>
              <a:t>Wędrując brzegiem Gopła warto zwrócić uwagę na najcenniejszy zabytek Kruszwicy i niepisany symbol miasta – ceglaną,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gotycką wieżę </a:t>
            </a:r>
            <a:r>
              <a:rPr lang="pl-PL" sz="1600" dirty="0" smtClean="0"/>
              <a:t>samotnie stojącą na Wzgórzu Zamkowym </a:t>
            </a:r>
            <a:br>
              <a:rPr lang="pl-PL" sz="1600" dirty="0" smtClean="0"/>
            </a:br>
            <a:r>
              <a:rPr lang="pl-PL" sz="1600" dirty="0" smtClean="0"/>
              <a:t>u nasady Półwyspu Rzępowskiego. </a:t>
            </a:r>
          </a:p>
          <a:p>
            <a:pPr marL="273050" indent="-3175" algn="just">
              <a:buNone/>
            </a:pPr>
            <a:r>
              <a:rPr lang="pl-PL" sz="1600" dirty="0" smtClean="0"/>
              <a:t>Wieża jest ośmioboczna, ma 32 m wysokości </a:t>
            </a:r>
            <a:br>
              <a:rPr lang="pl-PL" sz="1600" dirty="0" smtClean="0"/>
            </a:br>
            <a:r>
              <a:rPr lang="pl-PL" sz="1600" dirty="0" smtClean="0"/>
              <a:t>i wraz z resztami murów stanowi pozostałość zamku obronnego z XIV w. Zamek ten zbudowano z fundacji króla Kazimierza Wielkiego ok. 1350 r. w miejscu starego grodu.</a:t>
            </a:r>
          </a:p>
          <a:p>
            <a:pPr algn="just"/>
            <a:endParaRPr lang="pl-PL" sz="1400" dirty="0" smtClean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4644008" y="4509120"/>
            <a:ext cx="40324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/>
              <a:t>Na wschodnim brzegu Gopła natomiast wznosi się </a:t>
            </a:r>
            <a:r>
              <a:rPr lang="pl-P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kolegiata p.w. św. Piotra 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Pawła </a:t>
            </a:r>
            <a:r>
              <a:rPr lang="pl-PL" sz="1600" dirty="0" smtClean="0"/>
              <a:t>która to </a:t>
            </a:r>
            <a:r>
              <a:rPr lang="pl-PL" sz="1600" dirty="0"/>
              <a:t>jest najstarszą na Kujawach </a:t>
            </a: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1600" dirty="0" smtClean="0"/>
              <a:t>i </a:t>
            </a:r>
            <a:r>
              <a:rPr lang="pl-PL" sz="1600" dirty="0"/>
              <a:t>jedną z najstarszych w Polsce, kamienną bazyliką, wybudowaną w stylu romańskim </a:t>
            </a: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1600" dirty="0" smtClean="0"/>
              <a:t>w </a:t>
            </a:r>
            <a:r>
              <a:rPr lang="pl-PL" sz="1600" dirty="0"/>
              <a:t>I połowie XII wieku</a:t>
            </a:r>
            <a:r>
              <a:rPr lang="pl-PL" sz="1600" dirty="0" smtClean="0"/>
              <a:t>. </a:t>
            </a:r>
            <a:endParaRPr lang="pl-PL" sz="1600" dirty="0"/>
          </a:p>
        </p:txBody>
      </p:sp>
      <p:pic>
        <p:nvPicPr>
          <p:cNvPr id="7" name="Obraz 6" descr="DSC074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3789040"/>
            <a:ext cx="3528392" cy="23445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Obraz 8" descr="mysia wieża z lotu ptak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1268760"/>
            <a:ext cx="3995935" cy="27504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Lokalizacja projektu – stara część miasta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412776"/>
            <a:ext cx="3610744" cy="328992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1800" dirty="0" smtClean="0"/>
              <a:t>Zachodni brzeg jeziora również budzi zainteresowanie przejezdnych. Znajduje się tam bowiem Kruszwicka „starówka”, która skupia się wokół prostokątnego rynku. W miejscu dawnego drewnianego kościoła św. Klemensa stoi pobudowany w latach 1926-1929 kościół p.w. św. Teresy. </a:t>
            </a:r>
          </a:p>
          <a:p>
            <a:pPr algn="just"/>
            <a:endParaRPr lang="pl-PL" sz="1800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67544" y="4725144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dirty="0" smtClean="0"/>
              <a:t>Zabytkowe Stare Miasto stanowi niepowtarzalną wartość kulturową, z której cała Kruszwica czerpie swą tożsamość i atrakcyjność. Wartość ta jednak może się deprecjonować, jeśli nie będzie się o nią odpowiednio dbać.</a:t>
            </a:r>
          </a:p>
          <a:p>
            <a:endParaRPr lang="pl-PL" dirty="0"/>
          </a:p>
        </p:txBody>
      </p:sp>
      <p:pic>
        <p:nvPicPr>
          <p:cNvPr id="10" name="Obraz 9" descr="Imag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268760"/>
            <a:ext cx="3240360" cy="33025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smtClean="0"/>
              <a:t>Lokalizacja projektu - gospodarka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932040" y="1340768"/>
            <a:ext cx="4032448" cy="2808312"/>
          </a:xfrm>
        </p:spPr>
        <p:txBody>
          <a:bodyPr>
            <a:normAutofit fontScale="62500" lnSpcReduction="20000"/>
          </a:bodyPr>
          <a:lstStyle/>
          <a:p>
            <a:pPr marL="182563" indent="-182563" algn="just"/>
            <a:r>
              <a:rPr lang="pl-PL" dirty="0" smtClean="0"/>
              <a:t>Obszar starej części miasta przeznaczony </a:t>
            </a:r>
            <a:br>
              <a:rPr lang="pl-PL" dirty="0" smtClean="0"/>
            </a:br>
            <a:r>
              <a:rPr lang="pl-PL" dirty="0" smtClean="0"/>
              <a:t>do rewitalizacji jest ważny pod </a:t>
            </a:r>
            <a:br>
              <a:rPr lang="pl-PL" dirty="0" smtClean="0"/>
            </a:br>
            <a:r>
              <a:rPr lang="pl-PL" dirty="0" smtClean="0"/>
              <a:t>względem rozwoju handlu, turystyki </a:t>
            </a:r>
            <a:br>
              <a:rPr lang="pl-PL" dirty="0" smtClean="0"/>
            </a:br>
            <a:r>
              <a:rPr lang="pl-PL" dirty="0" smtClean="0"/>
              <a:t>i przedsiębiorczości. Znajduje się tu wiele instytucji użyteczności publicznej czy prywatnych przedsiębiorstw, m.in. budynek, który od 2014 roku pełni funkcję Środowiskowego Domu Samopomocy </a:t>
            </a:r>
            <a:br>
              <a:rPr lang="pl-PL" dirty="0" smtClean="0"/>
            </a:br>
            <a:r>
              <a:rPr lang="pl-PL" dirty="0" smtClean="0"/>
              <a:t>dla osób niepełnosprawnych oraz </a:t>
            </a:r>
            <a:br>
              <a:rPr lang="pl-PL" dirty="0" smtClean="0"/>
            </a:br>
            <a:r>
              <a:rPr lang="pl-PL" dirty="0" smtClean="0"/>
              <a:t>z zaburzeniami psychicznymi, pobliskie sklepiki, apteki, banki, kościoły czy szkoły. </a:t>
            </a:r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  <p:pic>
        <p:nvPicPr>
          <p:cNvPr id="5" name="Obraz 4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196752"/>
            <a:ext cx="4680520" cy="3168523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395536" y="4653136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 smtClean="0"/>
              <a:t>Zły stan techniczny dróg, częste awarie kanalizacji i mało estetyczny wygląd płyty Rynku poza tym, że zagrażają bezpieczeństwu użytkowników, zniechęcają zarówno mieszkańców jak </a:t>
            </a:r>
            <a:br>
              <a:rPr lang="pl-PL" sz="1600" dirty="0" smtClean="0"/>
            </a:br>
            <a:r>
              <a:rPr lang="pl-PL" sz="1600" dirty="0" smtClean="0"/>
              <a:t>i turystów do korzystania z obiektów w tym rejonie.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smtClean="0"/>
              <a:t>Geneza projektu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802088"/>
          </a:xfrm>
        </p:spPr>
        <p:txBody>
          <a:bodyPr>
            <a:normAutofit fontScale="85000" lnSpcReduction="10000"/>
          </a:bodyPr>
          <a:lstStyle/>
          <a:p>
            <a:r>
              <a:rPr lang="pl-PL" dirty="0" smtClean="0"/>
              <a:t>U źródeł projektu leżą problemy występujące na terenie Starego Miasta w Kruszwicy, obszaru charakteryzującego się wysokim stopniem degradacji przestrzeni. Na skutek wysokiego stopnia eksploatacji infrastrukturalnej przestrzeń publiczna centralnej części miasta charakteryzuje się niską atrakcyjnością i funkcjonalnością, obniżając tym samym wartość substancji miejskiej historycznego centrum Kruszwicy. Powyższe czynniki utrudniają efektywne wykorzystanie potencjału gospodarczego, turystycznego, rekreacyjnego, społecznego, czy kulturalnego rynku w Kruszwicy. </a:t>
            </a:r>
          </a:p>
          <a:p>
            <a:r>
              <a:rPr lang="pl-PL" dirty="0" smtClean="0"/>
              <a:t>Wychodząc naprzeciw tym problemom, Gmina Kruszwica prowadzi działania na rzecz kompleksowej rewitalizacji staromiejskiej części Kruszwicy. Niniejszy projekt stanowi jedno z działań, które umożliwią osiągnięcie celów założonych w </a:t>
            </a:r>
            <a:r>
              <a:rPr lang="pl-PL" i="1" dirty="0" smtClean="0"/>
              <a:t>Lokalnym Programie Rewitalizacji Miasta Kruszwica na lata 2010-2015.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Tablica na parkingu przy ul Podzamcz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92280" y="1268760"/>
            <a:ext cx="1697999" cy="25603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smtClean="0"/>
              <a:t>Kontynuacja inwestycji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3754760" cy="4010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sz="1600" dirty="0" smtClean="0"/>
              <a:t>Przedsięwzięcie stanowi kontynuację działań podjętych w ramach projektu </a:t>
            </a:r>
            <a:r>
              <a:rPr lang="pl-PL" sz="1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Rewitalizacja starej części miasta w Kruszwicy - etap I</a:t>
            </a:r>
            <a:r>
              <a:rPr lang="pl-PL" sz="1600" i="1" dirty="0" smtClean="0"/>
              <a:t>, </a:t>
            </a:r>
            <a:r>
              <a:rPr lang="pl-PL" sz="1600" dirty="0" smtClean="0"/>
              <a:t>w ramach którego zrealizowano następujące zadania:</a:t>
            </a:r>
          </a:p>
          <a:p>
            <a:pPr lvl="0"/>
            <a:r>
              <a:rPr lang="pl-PL" sz="1600" dirty="0" smtClean="0"/>
              <a:t>Budowa kanalizacji sanitarnej i deszczowej </a:t>
            </a:r>
            <a:r>
              <a:rPr lang="pl-PL" sz="1600" dirty="0" err="1" smtClean="0"/>
              <a:t>ul.Rynek</a:t>
            </a:r>
            <a:r>
              <a:rPr lang="pl-PL" sz="1600" dirty="0" smtClean="0"/>
              <a:t>, Rybacka, Podgórna wraz z przebudową ulic Podgórnej i Rybackiej.</a:t>
            </a:r>
          </a:p>
          <a:p>
            <a:pPr lvl="0"/>
            <a:r>
              <a:rPr lang="pl-PL" sz="1600" dirty="0" smtClean="0"/>
              <a:t>Budowa ścieżki pieszo - rowerowej od ulicy Ziemowita do ulicy Kolegiackiej w Kruszwicy. </a:t>
            </a:r>
          </a:p>
          <a:p>
            <a:pPr lvl="0"/>
            <a:r>
              <a:rPr lang="pl-PL" sz="1600" dirty="0" smtClean="0"/>
              <a:t>Utworzenie trasy turystycznej "Spacer po starej części miasta", biegnącej w pobliżu kruszwickich zabytków, wokół których umieszczono elementy małej architektury – podświetlanych tablic informacyjnych, przedstawiających miejsca atrakcyjne pod względem walorów turystycznych.</a:t>
            </a:r>
          </a:p>
          <a:p>
            <a:endParaRPr lang="pl-PL" sz="1600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  <p:pic>
        <p:nvPicPr>
          <p:cNvPr id="5" name="Obraz 4" descr="mały most - wojciech loren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1268760"/>
            <a:ext cx="2620160" cy="17399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Obraz 6" descr="Podgórn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4005064"/>
            <a:ext cx="2736303" cy="20522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Obraz 7" descr="Ryback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83968" y="3356992"/>
            <a:ext cx="2138281" cy="16037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smtClean="0"/>
              <a:t>Cele projektu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  <p:sp>
        <p:nvSpPr>
          <p:cNvPr id="23574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23553" name="Organization Chart 1"/>
          <p:cNvGraphicFramePr>
            <a:graphicFrameLocks/>
          </p:cNvGraphicFramePr>
          <p:nvPr/>
        </p:nvGraphicFramePr>
        <p:xfrm>
          <a:off x="755576" y="1196753"/>
          <a:ext cx="7704856" cy="4752528"/>
        </p:xfrm>
        <a:graphic>
          <a:graphicData uri="http://schemas.openxmlformats.org/drawingml/2006/compatibility">
            <com:legacyDrawing xmlns:com="http://schemas.openxmlformats.org/drawingml/2006/compatibility" spid="_x0000_s2355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smtClean="0"/>
              <a:t>Źródło finansowania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229600" cy="4608512"/>
          </a:xfrm>
        </p:spPr>
        <p:txBody>
          <a:bodyPr/>
          <a:lstStyle/>
          <a:p>
            <a:pPr marL="0" indent="531813" algn="ctr">
              <a:buNone/>
            </a:pPr>
            <a:r>
              <a:rPr lang="pl-PL" sz="2400" dirty="0" smtClean="0"/>
              <a:t>Projekt pn. „</a:t>
            </a:r>
            <a:r>
              <a:rPr lang="pl-PL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Rewitalizacja starej części miasta w Kruszwicy – etap II</a:t>
            </a:r>
            <a:r>
              <a:rPr lang="pl-PL" sz="2400" dirty="0" smtClean="0"/>
              <a:t>” realizowany jest przy współudziale środków unijnych </a:t>
            </a:r>
          </a:p>
          <a:p>
            <a:pPr marL="0" indent="531813" algn="ctr">
              <a:buNone/>
            </a:pPr>
            <a:r>
              <a:rPr lang="pl-PL" sz="2400" dirty="0" smtClean="0"/>
              <a:t>w ramach Europejskiego Funduszu Rozwoju Regionalnego </a:t>
            </a:r>
          </a:p>
          <a:p>
            <a:pPr marL="0" indent="531813" algn="ctr">
              <a:buNone/>
            </a:pPr>
            <a:r>
              <a:rPr lang="pl-PL" sz="2400" dirty="0" smtClean="0"/>
              <a:t>działania 7.1 Rewitalizacja zdegradowanych dzielnic miast</a:t>
            </a:r>
            <a:r>
              <a:rPr lang="pl-PL" sz="2400" b="1" dirty="0" smtClean="0"/>
              <a:t> </a:t>
            </a:r>
          </a:p>
          <a:p>
            <a:pPr marL="0" indent="531813" algn="ctr">
              <a:buNone/>
            </a:pPr>
            <a:r>
              <a:rPr lang="pl-PL" sz="2400" dirty="0" smtClean="0"/>
              <a:t>Regionalnego Programu Operacyjnego Województwa Kujawsko – Pomorskiego </a:t>
            </a:r>
          </a:p>
          <a:p>
            <a:pPr marL="0" indent="531813" algn="ctr">
              <a:buNone/>
            </a:pPr>
            <a:r>
              <a:rPr lang="pl-PL" sz="2400" dirty="0" smtClean="0"/>
              <a:t>na lata 2007 – 2013</a:t>
            </a:r>
            <a:r>
              <a:rPr lang="pl-PL" sz="2400" b="1" dirty="0" smtClean="0"/>
              <a:t> </a:t>
            </a:r>
            <a:endParaRPr lang="pl-PL" sz="2400" dirty="0" smtClean="0"/>
          </a:p>
          <a:p>
            <a:pPr>
              <a:buNone/>
            </a:pP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tablice pamiątkowe - rewitalizacja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2"/>
            <a:ext cx="9144000" cy="68527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smtClean="0"/>
              <a:t>Zakres projektu – Stary Rynek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  <p:graphicFrame>
        <p:nvGraphicFramePr>
          <p:cNvPr id="5" name="Diagram 4"/>
          <p:cNvGraphicFramePr/>
          <p:nvPr/>
        </p:nvGraphicFramePr>
        <p:xfrm>
          <a:off x="323528" y="1196752"/>
          <a:ext cx="8496944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684312"/>
          </a:xfrm>
        </p:spPr>
        <p:txBody>
          <a:bodyPr/>
          <a:lstStyle/>
          <a:p>
            <a:r>
              <a:rPr lang="pl-PL" dirty="0" smtClean="0"/>
              <a:t>Zakres projektu – płyta Rynku 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/>
        </p:nvGraphicFramePr>
        <p:xfrm>
          <a:off x="539552" y="1268760"/>
          <a:ext cx="8136904" cy="44818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SL2731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3429000"/>
            <a:ext cx="3216357" cy="24122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err="1" smtClean="0"/>
              <a:t>Fotorealacja</a:t>
            </a:r>
            <a:r>
              <a:rPr lang="pl-PL" dirty="0" smtClean="0"/>
              <a:t> z budowy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31032" y="764704"/>
            <a:ext cx="8712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PRZEBUDOWA PLACU PRZY KOŚCIELE PW. ŚW. TERESY OD DZIECIĄTKA JEZUS </a:t>
            </a:r>
            <a:endParaRPr lang="pl-PL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Obraz 5" descr="SL27318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1700808"/>
            <a:ext cx="3312368" cy="24842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Obraz 6" descr="SL27319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1700808"/>
            <a:ext cx="3419872" cy="25649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err="1" smtClean="0"/>
              <a:t>Fotorealacja</a:t>
            </a:r>
            <a:r>
              <a:rPr lang="pl-PL" dirty="0" smtClean="0"/>
              <a:t> z budowy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31032" y="764704"/>
            <a:ext cx="8712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PRZEBUDOWA STAREGO  RYNKU – W ZAKRESIE DROGI KRAJOWEJ</a:t>
            </a:r>
            <a:endParaRPr lang="pl-PL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Obraz 6" descr="SL2732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412776"/>
            <a:ext cx="3816424" cy="28623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Obraz 8" descr="SL27337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2564904"/>
            <a:ext cx="4248472" cy="31863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err="1" smtClean="0"/>
              <a:t>Fotorealacja</a:t>
            </a:r>
            <a:r>
              <a:rPr lang="pl-PL" dirty="0" smtClean="0"/>
              <a:t> z budowy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  <p:pic>
        <p:nvPicPr>
          <p:cNvPr id="5" name="Obraz 4" descr="SL2733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268760"/>
            <a:ext cx="4176464" cy="31323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Obraz 5" descr="SL2734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2780928"/>
            <a:ext cx="4032448" cy="30243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pole tekstowe 6"/>
          <p:cNvSpPr txBox="1"/>
          <p:nvPr/>
        </p:nvSpPr>
        <p:spPr>
          <a:xfrm>
            <a:off x="431032" y="764704"/>
            <a:ext cx="8712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PRZEBUDOWA STAREGO  RYNKU</a:t>
            </a:r>
            <a:endParaRPr lang="pl-PL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err="1" smtClean="0"/>
              <a:t>Fotorealacja</a:t>
            </a:r>
            <a:r>
              <a:rPr lang="pl-PL" dirty="0" smtClean="0"/>
              <a:t> z budowy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6051768"/>
            <a:ext cx="4104456" cy="806232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31032" y="764704"/>
            <a:ext cx="8712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PRZEBUDOWA PŁYTY RYNKU</a:t>
            </a:r>
            <a:endParaRPr lang="pl-PL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Obraz 6" descr="Image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196752"/>
            <a:ext cx="5652120" cy="3179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Rynek 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1196752"/>
            <a:ext cx="3096344" cy="2322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 descr="Rynek 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68144" y="3789040"/>
            <a:ext cx="3107321" cy="2330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 descr="DSC00018.JPG"/>
          <p:cNvPicPr>
            <a:picLocks noChangeAspect="1"/>
          </p:cNvPicPr>
          <p:nvPr/>
        </p:nvPicPr>
        <p:blipFill>
          <a:blip r:embed="rId6" cstate="print"/>
          <a:srcRect t="25400"/>
          <a:stretch>
            <a:fillRect/>
          </a:stretch>
        </p:blipFill>
        <p:spPr>
          <a:xfrm>
            <a:off x="107504" y="4459526"/>
            <a:ext cx="3096344" cy="1732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Obraz 11" descr="DSC00207.JPG"/>
          <p:cNvPicPr>
            <a:picLocks noChangeAspect="1"/>
          </p:cNvPicPr>
          <p:nvPr/>
        </p:nvPicPr>
        <p:blipFill>
          <a:blip r:embed="rId7" cstate="print"/>
          <a:srcRect l="2817" t="3756" b="6085"/>
          <a:stretch>
            <a:fillRect/>
          </a:stretch>
        </p:blipFill>
        <p:spPr>
          <a:xfrm>
            <a:off x="3275856" y="4437112"/>
            <a:ext cx="2483768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DSC011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2996952"/>
            <a:ext cx="3923928" cy="29429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684312"/>
          </a:xfrm>
        </p:spPr>
        <p:txBody>
          <a:bodyPr>
            <a:normAutofit/>
          </a:bodyPr>
          <a:lstStyle/>
          <a:p>
            <a:r>
              <a:rPr lang="pl-PL" dirty="0" smtClean="0"/>
              <a:t>Efekt końcowy projektu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6051768"/>
            <a:ext cx="4104456" cy="806232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179512" y="4365104"/>
            <a:ext cx="33843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100" dirty="0" smtClean="0"/>
              <a:t>Fot. Łukasz Jankowski - Wojtczak</a:t>
            </a:r>
            <a:endParaRPr lang="pl-PL" sz="11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220072" y="476672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STARY RYNEK</a:t>
            </a:r>
            <a:endParaRPr lang="pl-P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268760"/>
            <a:ext cx="5605703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DSC03105.JPG"/>
          <p:cNvPicPr>
            <a:picLocks noChangeAspect="1"/>
          </p:cNvPicPr>
          <p:nvPr/>
        </p:nvPicPr>
        <p:blipFill>
          <a:blip r:embed="rId2" cstate="print"/>
          <a:srcRect l="8152" r="5435"/>
          <a:stretch>
            <a:fillRect/>
          </a:stretch>
        </p:blipFill>
        <p:spPr>
          <a:xfrm>
            <a:off x="5076056" y="2636912"/>
            <a:ext cx="3816424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684312"/>
          </a:xfrm>
        </p:spPr>
        <p:txBody>
          <a:bodyPr>
            <a:normAutofit/>
          </a:bodyPr>
          <a:lstStyle/>
          <a:p>
            <a:r>
              <a:rPr lang="pl-PL" dirty="0" smtClean="0"/>
              <a:t>Efekt końcowy projektu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23728" y="6051768"/>
            <a:ext cx="4104456" cy="806232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251520" y="4221088"/>
            <a:ext cx="33843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100" dirty="0" smtClean="0"/>
              <a:t>Fot. Łukasz Jankowski - Wojtczak</a:t>
            </a:r>
            <a:endParaRPr lang="pl-PL" sz="11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483768" y="620688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PLAC PRZY KOŚCIELE PW. ŚW. TERESY</a:t>
            </a:r>
            <a:endParaRPr lang="pl-P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4" cstate="print"/>
          <a:srcRect l="2646" t="2381" r="2091" b="4762"/>
          <a:stretch>
            <a:fillRect/>
          </a:stretch>
        </p:blipFill>
        <p:spPr bwMode="auto">
          <a:xfrm>
            <a:off x="251520" y="1412776"/>
            <a:ext cx="5184576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684312"/>
          </a:xfrm>
        </p:spPr>
        <p:txBody>
          <a:bodyPr>
            <a:normAutofit/>
          </a:bodyPr>
          <a:lstStyle/>
          <a:p>
            <a:r>
              <a:rPr lang="pl-PL" dirty="0" smtClean="0"/>
              <a:t>Efekt końcowy projektu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051768"/>
            <a:ext cx="4104456" cy="806232"/>
          </a:xfrm>
          <a:prstGeom prst="rect">
            <a:avLst/>
          </a:prstGeom>
        </p:spPr>
      </p:pic>
      <p:pic>
        <p:nvPicPr>
          <p:cNvPr id="7" name="Obraz 6" descr="Image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221088"/>
            <a:ext cx="4395980" cy="2472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Image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908720"/>
            <a:ext cx="5832648" cy="3280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pole tekstowe 8"/>
          <p:cNvSpPr txBox="1"/>
          <p:nvPr/>
        </p:nvSpPr>
        <p:spPr>
          <a:xfrm>
            <a:off x="4644008" y="4077072"/>
            <a:ext cx="33843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100" dirty="0" smtClean="0"/>
              <a:t>Fot. Wojciech Lorenc</a:t>
            </a:r>
            <a:endParaRPr lang="pl-PL" sz="11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220072" y="476672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PŁYTA RYNKU</a:t>
            </a:r>
            <a:endParaRPr lang="pl-P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smtClean="0"/>
              <a:t>Efekt końcowy projektu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051768"/>
            <a:ext cx="4104456" cy="806232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4860032" y="5949280"/>
            <a:ext cx="36724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1100" dirty="0" smtClean="0"/>
              <a:t>Fot. Łukasz Jankowski - Wojtczak</a:t>
            </a:r>
            <a:endParaRPr lang="pl-PL" sz="1100" dirty="0"/>
          </a:p>
        </p:txBody>
      </p:sp>
      <p:pic>
        <p:nvPicPr>
          <p:cNvPr id="10" name="Obraz 9" descr="rynek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980728"/>
            <a:ext cx="8208912" cy="4963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smtClean="0"/>
              <a:t>Efekt końcowy projektu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6051768"/>
            <a:ext cx="4104456" cy="806232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2483768" y="4653136"/>
            <a:ext cx="36724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100" dirty="0" smtClean="0"/>
              <a:t>Fot. Łukasz Jankowski - Wojtczak</a:t>
            </a:r>
            <a:endParaRPr lang="pl-PL" sz="1100" dirty="0"/>
          </a:p>
        </p:txBody>
      </p:sp>
      <p:pic>
        <p:nvPicPr>
          <p:cNvPr id="6" name="Obraz 5" descr="rynek_dz_2.jpg"/>
          <p:cNvPicPr>
            <a:picLocks noChangeAspect="1"/>
          </p:cNvPicPr>
          <p:nvPr/>
        </p:nvPicPr>
        <p:blipFill>
          <a:blip r:embed="rId3" cstate="print"/>
          <a:srcRect t="10827" b="7971"/>
          <a:stretch>
            <a:fillRect/>
          </a:stretch>
        </p:blipFill>
        <p:spPr>
          <a:xfrm>
            <a:off x="251520" y="1340768"/>
            <a:ext cx="3888432" cy="3240360"/>
          </a:xfrm>
          <a:prstGeom prst="rect">
            <a:avLst/>
          </a:prstGeom>
        </p:spPr>
      </p:pic>
      <p:pic>
        <p:nvPicPr>
          <p:cNvPr id="7" name="Obraz 6" descr="rynek_dz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1340768"/>
            <a:ext cx="4788024" cy="3240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l-PL" dirty="0" smtClean="0"/>
              <a:t>Wykonawcy</a:t>
            </a:r>
            <a:endParaRPr lang="pl-PL" dirty="0"/>
          </a:p>
        </p:txBody>
      </p:sp>
      <p:pic>
        <p:nvPicPr>
          <p:cNvPr id="4" name="Obraz 3" descr="logo R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6051768"/>
            <a:ext cx="4104456" cy="806232"/>
          </a:xfrm>
          <a:prstGeom prst="rect">
            <a:avLst/>
          </a:prstGeom>
        </p:spPr>
      </p:pic>
      <p:sp>
        <p:nvSpPr>
          <p:cNvPr id="8" name="pole tekstowe 7"/>
          <p:cNvSpPr txBox="1"/>
          <p:nvPr/>
        </p:nvSpPr>
        <p:spPr>
          <a:xfrm>
            <a:off x="323528" y="1196752"/>
            <a:ext cx="820891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pl-PL" b="1" dirty="0" smtClean="0"/>
              <a:t>Główny Wykonawca robót budowlanych:   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 smtClean="0"/>
          </a:p>
          <a:p>
            <a:pPr marL="342900" indent="12700"/>
            <a:r>
              <a:rPr lang="pl-PL" dirty="0" smtClean="0"/>
              <a:t>INENERGIA Sp. z o.o. Sp. K.</a:t>
            </a:r>
          </a:p>
          <a:p>
            <a:pPr marL="342900" indent="12700"/>
            <a:r>
              <a:rPr lang="pl-PL" dirty="0" smtClean="0"/>
              <a:t>ul. Transportowca 31</a:t>
            </a:r>
          </a:p>
          <a:p>
            <a:pPr marL="342900" indent="12700"/>
            <a:r>
              <a:rPr lang="pl-PL" dirty="0" smtClean="0"/>
              <a:t>88- 100 Inowrocław</a:t>
            </a:r>
          </a:p>
          <a:p>
            <a:pPr marL="342900" indent="12700"/>
            <a:endParaRPr lang="pl-PL" dirty="0" smtClean="0"/>
          </a:p>
          <a:p>
            <a:pPr marL="342900" indent="-342900">
              <a:buFont typeface="+mj-lt"/>
              <a:buAutoNum type="arabicPeriod" startAt="2"/>
            </a:pPr>
            <a:r>
              <a:rPr lang="pl-PL" b="1" dirty="0" smtClean="0"/>
              <a:t>Wykonawca odgałęzień bocznych sieci kanalizacyjnej na ul. Rynek:</a:t>
            </a:r>
          </a:p>
          <a:p>
            <a:pPr marL="342900" indent="-342900">
              <a:buFont typeface="+mj-lt"/>
              <a:buAutoNum type="arabicPeriod" startAt="2"/>
            </a:pPr>
            <a:endParaRPr lang="pl-PL" dirty="0" smtClean="0"/>
          </a:p>
          <a:p>
            <a:pPr marL="342900" indent="12700"/>
            <a:r>
              <a:rPr lang="pl-PL" dirty="0" smtClean="0"/>
              <a:t>P.U.H. DRAINPOL s.c.</a:t>
            </a:r>
          </a:p>
          <a:p>
            <a:pPr marL="342900" indent="12700"/>
            <a:r>
              <a:rPr lang="pl-PL" dirty="0" smtClean="0"/>
              <a:t>Roman Szczuraszek, Jan Góra</a:t>
            </a:r>
          </a:p>
          <a:p>
            <a:pPr marL="342900" indent="12700"/>
            <a:r>
              <a:rPr lang="pl-PL" dirty="0" smtClean="0"/>
              <a:t>Sławsk Wielki 88</a:t>
            </a:r>
          </a:p>
          <a:p>
            <a:pPr marL="342900" indent="12700"/>
            <a:r>
              <a:rPr lang="pl-PL" dirty="0" smtClean="0"/>
              <a:t>88-150 Kruszwica</a:t>
            </a:r>
          </a:p>
          <a:p>
            <a:pPr marL="342900" indent="-342900"/>
            <a:endParaRPr lang="pl-PL" dirty="0" smtClean="0"/>
          </a:p>
          <a:p>
            <a:pPr marL="342900" indent="-342900">
              <a:buFont typeface="+mj-lt"/>
              <a:buAutoNum type="arabicPeriod" startAt="3"/>
            </a:pPr>
            <a:r>
              <a:rPr lang="pl-PL" b="1" dirty="0" smtClean="0"/>
              <a:t>Inspektor nadzoru inwestorskiego i archeologicznego</a:t>
            </a:r>
            <a:r>
              <a:rPr lang="pl-PL" dirty="0" smtClean="0"/>
              <a:t>:</a:t>
            </a:r>
          </a:p>
          <a:p>
            <a:pPr marL="342900" indent="-342900">
              <a:buFont typeface="+mj-lt"/>
              <a:buAutoNum type="arabicPeriod" startAt="3"/>
            </a:pPr>
            <a:endParaRPr lang="pl-PL" dirty="0" smtClean="0"/>
          </a:p>
          <a:p>
            <a:pPr marL="342900" indent="12700"/>
            <a:r>
              <a:rPr lang="pl-PL" dirty="0" smtClean="0"/>
              <a:t>OTI Dorota Kaczmarczyk                   </a:t>
            </a:r>
          </a:p>
          <a:p>
            <a:pPr marL="342900" indent="12700"/>
            <a:r>
              <a:rPr lang="pl-PL" dirty="0" smtClean="0"/>
              <a:t>ul. Szczupakowa 3                           </a:t>
            </a:r>
          </a:p>
          <a:p>
            <a:pPr marL="342900" indent="12700"/>
            <a:r>
              <a:rPr lang="pl-PL" dirty="0" smtClean="0"/>
              <a:t>85-435 Bydgoszcz </a:t>
            </a:r>
          </a:p>
          <a:p>
            <a:pPr marL="342900" indent="-342900">
              <a:buFont typeface="+mj-lt"/>
              <a:buAutoNum type="arabicPeriod"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zawartości 1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46449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pl-P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Dziękujemy za uwagę!</a:t>
            </a:r>
            <a:endPara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Gmina Kruszwica</a:t>
            </a:r>
          </a:p>
          <a:p>
            <a:pPr algn="ctr">
              <a:buNone/>
            </a:pPr>
            <a:r>
              <a:rPr lang="pl-PL" sz="1400" dirty="0" smtClean="0"/>
              <a:t>ul. Nadgoplańska 4</a:t>
            </a:r>
          </a:p>
          <a:p>
            <a:pPr algn="ctr">
              <a:buNone/>
            </a:pPr>
            <a:r>
              <a:rPr lang="pl-PL" sz="1400" dirty="0" smtClean="0"/>
              <a:t>88-150 Kruszwica</a:t>
            </a:r>
          </a:p>
          <a:p>
            <a:pPr algn="ctr">
              <a:buNone/>
            </a:pPr>
            <a:r>
              <a:rPr lang="pl-PL" sz="1400" dirty="0" smtClean="0"/>
              <a:t>Tel. 52/3515010</a:t>
            </a:r>
          </a:p>
          <a:p>
            <a:pPr algn="ctr">
              <a:buNone/>
            </a:pPr>
            <a:r>
              <a:rPr lang="pl-PL" sz="1400" dirty="0" smtClean="0"/>
              <a:t>Fax.</a:t>
            </a:r>
            <a:r>
              <a:rPr lang="pl-PL" sz="1400" dirty="0"/>
              <a:t> </a:t>
            </a:r>
            <a:r>
              <a:rPr lang="pl-PL" sz="1400" dirty="0" smtClean="0"/>
              <a:t>52/3516021</a:t>
            </a:r>
          </a:p>
          <a:p>
            <a:pPr algn="ctr">
              <a:buNone/>
            </a:pPr>
            <a:r>
              <a:rPr lang="pl-PL" sz="1400" dirty="0" smtClean="0"/>
              <a:t>E-mail: </a:t>
            </a:r>
            <a:r>
              <a:rPr lang="pl-PL" sz="1400" dirty="0" smtClean="0">
                <a:hlinkClick r:id="rId2"/>
              </a:rPr>
              <a:t>um@kruszwica.um.gov.pl</a:t>
            </a:r>
            <a:endParaRPr lang="pl-PL" sz="1400" dirty="0" smtClean="0"/>
          </a:p>
          <a:p>
            <a:pPr algn="ctr">
              <a:buNone/>
            </a:pPr>
            <a:endParaRPr lang="pl-PL" sz="1400" dirty="0" smtClean="0"/>
          </a:p>
          <a:p>
            <a:pPr algn="ctr">
              <a:buNone/>
            </a:pPr>
            <a:endParaRPr lang="pl-PL" sz="1400" dirty="0" smtClean="0"/>
          </a:p>
          <a:p>
            <a:pPr algn="ctr">
              <a:buNone/>
            </a:pPr>
            <a:r>
              <a:rPr lang="pl-PL" sz="1400" dirty="0" smtClean="0"/>
              <a:t>PREZENTACJA WSPÓŁFINANSOWANA ZE ŚRODKÓW EUROPEJSKIEGO FUNDUSZU ROZWOJU REGIONALNEGO PROGRAMU OPERACYJNEGO WOJEWÓDZTWA KUJAWSKO-POMORSKIEGO NA LATA 2007-2013.</a:t>
            </a:r>
          </a:p>
          <a:p>
            <a:pPr>
              <a:buNone/>
            </a:pPr>
            <a:endParaRPr lang="pl-PL" sz="1200" dirty="0" smtClean="0"/>
          </a:p>
          <a:p>
            <a:pPr>
              <a:buNone/>
            </a:pPr>
            <a:r>
              <a:rPr lang="pl-PL" sz="1200" dirty="0" smtClean="0"/>
              <a:t>         Opracowanie prezentacji:        Justyna Pankowska</a:t>
            </a:r>
          </a:p>
          <a:p>
            <a:pPr marL="2060575" indent="0">
              <a:buNone/>
            </a:pPr>
            <a:r>
              <a:rPr lang="pl-PL" sz="1200" dirty="0" smtClean="0"/>
              <a:t> </a:t>
            </a:r>
            <a:r>
              <a:rPr lang="pl-PL" sz="1200" dirty="0" err="1" smtClean="0"/>
              <a:t>podinspektords</a:t>
            </a:r>
            <a:r>
              <a:rPr lang="pl-PL" sz="1200" dirty="0" smtClean="0"/>
              <a:t>. inwestycji i rozwoju gminy</a:t>
            </a:r>
          </a:p>
          <a:p>
            <a:pPr marL="2060575" indent="0">
              <a:buNone/>
            </a:pPr>
            <a:r>
              <a:rPr lang="pl-PL" sz="1200" dirty="0" smtClean="0"/>
              <a:t> Urząd Miejski w Kruszwicy  </a:t>
            </a:r>
            <a:endParaRPr lang="pl-PL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pl-PL" sz="1400" dirty="0" smtClean="0"/>
          </a:p>
        </p:txBody>
      </p:sp>
      <p:pic>
        <p:nvPicPr>
          <p:cNvPr id="6" name="Obraz 5" descr="Herb Kruszwicy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2420888"/>
            <a:ext cx="1440160" cy="1728613"/>
          </a:xfrm>
          <a:prstGeom prst="rect">
            <a:avLst/>
          </a:prstGeom>
        </p:spPr>
      </p:pic>
      <p:pic>
        <p:nvPicPr>
          <p:cNvPr id="9" name="Obraz 8" descr="logo unia 2012.JPG"/>
          <p:cNvPicPr>
            <a:picLocks noChangeAspect="1"/>
          </p:cNvPicPr>
          <p:nvPr/>
        </p:nvPicPr>
        <p:blipFill>
          <a:blip r:embed="rId4" cstate="print">
            <a:lum/>
          </a:blip>
          <a:srcRect l="3054"/>
          <a:stretch>
            <a:fillRect/>
          </a:stretch>
        </p:blipFill>
        <p:spPr>
          <a:xfrm>
            <a:off x="323528" y="0"/>
            <a:ext cx="8640960" cy="1757058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oczątek">
  <a:themeElements>
    <a:clrScheme name="Odlewnia metali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Początek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oczątek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165</TotalTime>
  <Words>914</Words>
  <Application>Microsoft Office PowerPoint</Application>
  <PresentationFormat>Pokaz na ekranie (4:3)</PresentationFormat>
  <Paragraphs>121</Paragraphs>
  <Slides>23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23</vt:i4>
      </vt:variant>
    </vt:vector>
  </HeadingPairs>
  <TitlesOfParts>
    <vt:vector size="24" baseType="lpstr">
      <vt:lpstr>Początek</vt:lpstr>
      <vt:lpstr>Rewitalizacja starej części miasta  w Kruszwicy </vt:lpstr>
      <vt:lpstr>Lokalizacja projektu</vt:lpstr>
      <vt:lpstr>Lokalizacja projektu - zabytki</vt:lpstr>
      <vt:lpstr>Lokalizacja projektu – stara część miasta</vt:lpstr>
      <vt:lpstr>Lokalizacja projektu - gospodarka</vt:lpstr>
      <vt:lpstr>Geneza projektu</vt:lpstr>
      <vt:lpstr>Kontynuacja inwestycji</vt:lpstr>
      <vt:lpstr>Cele projektu</vt:lpstr>
      <vt:lpstr>Źródło finansowania</vt:lpstr>
      <vt:lpstr>Slajd 10</vt:lpstr>
      <vt:lpstr>Zakres projektu – Stary Rynek</vt:lpstr>
      <vt:lpstr>Zakres projektu – płyta Rynku </vt:lpstr>
      <vt:lpstr>Fotorealacja z budowy</vt:lpstr>
      <vt:lpstr>Fotorealacja z budowy</vt:lpstr>
      <vt:lpstr>Fotorealacja z budowy</vt:lpstr>
      <vt:lpstr>Fotorealacja z budowy</vt:lpstr>
      <vt:lpstr>Efekt końcowy projektu</vt:lpstr>
      <vt:lpstr>Efekt końcowy projektu</vt:lpstr>
      <vt:lpstr>Efekt końcowy projektu</vt:lpstr>
      <vt:lpstr>Efekt końcowy projektu</vt:lpstr>
      <vt:lpstr>Efekt końcowy projektu</vt:lpstr>
      <vt:lpstr>Wykonawcy</vt:lpstr>
      <vt:lpstr>Slajd 23</vt:lpstr>
    </vt:vector>
  </TitlesOfParts>
  <Company>Lenovo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Rewitalizacja starej części miasta  w Kruszwicy </dc:title>
  <dc:creator>Lenovo User</dc:creator>
  <cp:lastModifiedBy>Lenovo User</cp:lastModifiedBy>
  <cp:revision>27</cp:revision>
  <dcterms:created xsi:type="dcterms:W3CDTF">2014-10-31T07:12:40Z</dcterms:created>
  <dcterms:modified xsi:type="dcterms:W3CDTF">2015-04-14T09:22:22Z</dcterms:modified>
</cp:coreProperties>
</file>