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theme/themeOverride4.xml" ContentType="application/vnd.openxmlformats-officedocument.themeOverr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4" r:id="rId1"/>
  </p:sldMasterIdLst>
  <p:notesMasterIdLst>
    <p:notesMasterId r:id="rId41"/>
  </p:notesMasterIdLst>
  <p:sldIdLst>
    <p:sldId id="256" r:id="rId2"/>
    <p:sldId id="258" r:id="rId3"/>
    <p:sldId id="257" r:id="rId4"/>
    <p:sldId id="271" r:id="rId5"/>
    <p:sldId id="272" r:id="rId6"/>
    <p:sldId id="259" r:id="rId7"/>
    <p:sldId id="324" r:id="rId8"/>
    <p:sldId id="325" r:id="rId9"/>
    <p:sldId id="260" r:id="rId10"/>
    <p:sldId id="341" r:id="rId11"/>
    <p:sldId id="342" r:id="rId12"/>
    <p:sldId id="343" r:id="rId13"/>
    <p:sldId id="289" r:id="rId14"/>
    <p:sldId id="306" r:id="rId15"/>
    <p:sldId id="303" r:id="rId16"/>
    <p:sldId id="305" r:id="rId17"/>
    <p:sldId id="262" r:id="rId18"/>
    <p:sldId id="307" r:id="rId19"/>
    <p:sldId id="344" r:id="rId20"/>
    <p:sldId id="309" r:id="rId21"/>
    <p:sldId id="320" r:id="rId22"/>
    <p:sldId id="345" r:id="rId23"/>
    <p:sldId id="321" r:id="rId24"/>
    <p:sldId id="293" r:id="rId25"/>
    <p:sldId id="308" r:id="rId26"/>
    <p:sldId id="311" r:id="rId27"/>
    <p:sldId id="313" r:id="rId28"/>
    <p:sldId id="265" r:id="rId29"/>
    <p:sldId id="315" r:id="rId30"/>
    <p:sldId id="295" r:id="rId31"/>
    <p:sldId id="268" r:id="rId32"/>
    <p:sldId id="328" r:id="rId33"/>
    <p:sldId id="330" r:id="rId34"/>
    <p:sldId id="334" r:id="rId35"/>
    <p:sldId id="333" r:id="rId36"/>
    <p:sldId id="336" r:id="rId37"/>
    <p:sldId id="335" r:id="rId38"/>
    <p:sldId id="282" r:id="rId39"/>
    <p:sldId id="286" r:id="rId40"/>
  </p:sldIdLst>
  <p:sldSz cx="9144000" cy="6858000" type="screen4x3"/>
  <p:notesSz cx="7099300" cy="10234613"/>
  <p:defaultTextStyle>
    <a:defPPr>
      <a:defRPr lang="pl-P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FF3300"/>
    <a:srgbClr val="0066FF"/>
    <a:srgbClr val="3333CC"/>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13" autoAdjust="0"/>
    <p:restoredTop sz="94660" autoAdjust="0"/>
  </p:normalViewPr>
  <p:slideViewPr>
    <p:cSldViewPr>
      <p:cViewPr varScale="1">
        <p:scale>
          <a:sx n="74" d="100"/>
          <a:sy n="74" d="100"/>
        </p:scale>
        <p:origin x="-129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2" d="100"/>
          <a:sy n="62" d="100"/>
        </p:scale>
        <p:origin x="-2874" y="-72"/>
      </p:cViewPr>
      <p:guideLst>
        <p:guide orient="horz" pos="3223"/>
        <p:guide pos="2236"/>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pl-PL"/>
          </a:p>
        </p:txBody>
      </p:sp>
      <p:sp>
        <p:nvSpPr>
          <p:cNvPr id="53251"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endParaRPr lang="pl-PL"/>
          </a:p>
        </p:txBody>
      </p:sp>
      <p:sp>
        <p:nvSpPr>
          <p:cNvPr id="49156" name="Rectangle 4"/>
          <p:cNvSpPr>
            <a:spLocks noRo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p>
        </p:txBody>
      </p:sp>
      <p:sp>
        <p:nvSpPr>
          <p:cNvPr id="53254"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pl-PL"/>
          </a:p>
        </p:txBody>
      </p:sp>
      <p:sp>
        <p:nvSpPr>
          <p:cNvPr id="53255"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790DCF44-1FF0-4F39-ABB0-5D761EB64D87}" type="slidenum">
              <a:rPr lang="pl-PL"/>
              <a:pPr>
                <a:defRPr/>
              </a:pPr>
              <a:t>‹#›</a:t>
            </a:fld>
            <a:endParaRPr lang="pl-P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ymbol zastępczy obrazu slajdu 1"/>
          <p:cNvSpPr>
            <a:spLocks noGrp="1" noRot="1" noChangeAspect="1" noTextEdit="1"/>
          </p:cNvSpPr>
          <p:nvPr>
            <p:ph type="sldImg"/>
          </p:nvPr>
        </p:nvSpPr>
        <p:spPr>
          <a:ln/>
        </p:spPr>
      </p:sp>
      <p:sp>
        <p:nvSpPr>
          <p:cNvPr id="50179" name="Symbol zastępczy notatek 2"/>
          <p:cNvSpPr>
            <a:spLocks noGrp="1"/>
          </p:cNvSpPr>
          <p:nvPr>
            <p:ph type="body" idx="1"/>
          </p:nvPr>
        </p:nvSpPr>
        <p:spPr>
          <a:noFill/>
          <a:ln/>
        </p:spPr>
        <p:txBody>
          <a:bodyPr/>
          <a:lstStyle/>
          <a:p>
            <a:pPr eaLnBrk="1" hangingPunct="1"/>
            <a:endParaRPr lang="pl-PL" smtClean="0"/>
          </a:p>
        </p:txBody>
      </p:sp>
      <p:sp>
        <p:nvSpPr>
          <p:cNvPr id="50180" name="Symbol zastępczy numeru slajdu 3"/>
          <p:cNvSpPr>
            <a:spLocks noGrp="1"/>
          </p:cNvSpPr>
          <p:nvPr>
            <p:ph type="sldNum" sz="quarter" idx="5"/>
          </p:nvPr>
        </p:nvSpPr>
        <p:spPr>
          <a:noFill/>
        </p:spPr>
        <p:txBody>
          <a:bodyPr/>
          <a:lstStyle/>
          <a:p>
            <a:fld id="{2308EBF6-A14B-4C91-9AD3-1AC908F8150F}" type="slidenum">
              <a:rPr lang="pl-PL" smtClean="0"/>
              <a:pPr/>
              <a:t>13</a:t>
            </a:fld>
            <a:endParaRPr lang="pl-PL"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sp>
        <p:nvSpPr>
          <p:cNvPr id="4" name="Trójkąt prostokątny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grpSp>
        <p:nvGrpSpPr>
          <p:cNvPr id="5" name="Grupa 15"/>
          <p:cNvGrpSpPr>
            <a:grpSpLocks/>
          </p:cNvGrpSpPr>
          <p:nvPr/>
        </p:nvGrpSpPr>
        <p:grpSpPr bwMode="auto">
          <a:xfrm>
            <a:off x="-3175" y="4953000"/>
            <a:ext cx="9147175" cy="1911350"/>
            <a:chOff x="-3765" y="4832896"/>
            <a:chExt cx="9147765" cy="2032192"/>
          </a:xfrm>
        </p:grpSpPr>
        <p:sp>
          <p:nvSpPr>
            <p:cNvPr id="6" name="Dowolny kształt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pitchFamily="34" charset="0"/>
                <a:cs typeface="Arial" pitchFamily="34" charset="0"/>
              </a:endParaRPr>
            </a:p>
          </p:txBody>
        </p:sp>
        <p:sp>
          <p:nvSpPr>
            <p:cNvPr id="7" name="Dowolny kształt 6"/>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latin typeface="Arial" pitchFamily="34" charset="0"/>
                <a:cs typeface="Arial" pitchFamily="34" charset="0"/>
              </a:endParaRPr>
            </a:p>
          </p:txBody>
        </p:sp>
        <p:sp>
          <p:nvSpPr>
            <p:cNvPr id="8" name="Dowolny kształt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0" name="Łącznik prosty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ytuł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pl-PL" smtClean="0"/>
              <a:t>Kliknij, aby edytować styl</a:t>
            </a:r>
            <a:endParaRPr lang="en-US"/>
          </a:p>
        </p:txBody>
      </p:sp>
      <p:sp>
        <p:nvSpPr>
          <p:cNvPr id="17" name="Podtytuł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l-PL" smtClean="0"/>
              <a:t>Kliknij, aby edytować styl wzorca podtytułu</a:t>
            </a:r>
            <a:endParaRPr lang="en-US"/>
          </a:p>
        </p:txBody>
      </p:sp>
      <p:sp>
        <p:nvSpPr>
          <p:cNvPr id="11" name="Symbol zastępczy daty 29"/>
          <p:cNvSpPr>
            <a:spLocks noGrp="1"/>
          </p:cNvSpPr>
          <p:nvPr>
            <p:ph type="dt" sz="half" idx="10"/>
          </p:nvPr>
        </p:nvSpPr>
        <p:spPr/>
        <p:txBody>
          <a:bodyPr/>
          <a:lstStyle>
            <a:lvl1pPr>
              <a:defRPr>
                <a:solidFill>
                  <a:srgbClr val="FFFFFF"/>
                </a:solidFill>
              </a:defRPr>
            </a:lvl1pPr>
            <a:extLst/>
          </a:lstStyle>
          <a:p>
            <a:pPr>
              <a:defRPr/>
            </a:pPr>
            <a:endParaRPr lang="pl-PL"/>
          </a:p>
        </p:txBody>
      </p:sp>
      <p:sp>
        <p:nvSpPr>
          <p:cNvPr id="12" name="Symbol zastępczy stopki 18"/>
          <p:cNvSpPr>
            <a:spLocks noGrp="1"/>
          </p:cNvSpPr>
          <p:nvPr>
            <p:ph type="ftr" sz="quarter" idx="11"/>
          </p:nvPr>
        </p:nvSpPr>
        <p:spPr/>
        <p:txBody>
          <a:bodyPr/>
          <a:lstStyle>
            <a:lvl1pPr>
              <a:defRPr>
                <a:solidFill>
                  <a:schemeClr val="accent1">
                    <a:tint val="20000"/>
                  </a:schemeClr>
                </a:solidFill>
              </a:defRPr>
            </a:lvl1pPr>
            <a:extLst/>
          </a:lstStyle>
          <a:p>
            <a:pPr>
              <a:defRPr/>
            </a:pPr>
            <a:endParaRPr lang="pl-PL"/>
          </a:p>
        </p:txBody>
      </p:sp>
      <p:sp>
        <p:nvSpPr>
          <p:cNvPr id="13" name="Symbol zastępczy numeru slajdu 26"/>
          <p:cNvSpPr>
            <a:spLocks noGrp="1"/>
          </p:cNvSpPr>
          <p:nvPr>
            <p:ph type="sldNum" sz="quarter" idx="12"/>
          </p:nvPr>
        </p:nvSpPr>
        <p:spPr/>
        <p:txBody>
          <a:bodyPr/>
          <a:lstStyle>
            <a:lvl1pPr>
              <a:defRPr>
                <a:solidFill>
                  <a:srgbClr val="FFFFFF"/>
                </a:solidFill>
              </a:defRPr>
            </a:lvl1pPr>
            <a:extLst/>
          </a:lstStyle>
          <a:p>
            <a:pPr>
              <a:defRPr/>
            </a:pPr>
            <a:fld id="{804EB6F8-05D3-4B09-99C3-17765D7ACDF6}" type="slidenum">
              <a:rPr lang="pl-PL"/>
              <a:pPr>
                <a:defRPr/>
              </a:pPr>
              <a:t>‹#›</a:t>
            </a:fld>
            <a:endParaRPr lang="pl-PL"/>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3" name="Symbol zastępczy zawartości 2"/>
          <p:cNvSpPr>
            <a:spLocks noGrp="1"/>
          </p:cNvSpPr>
          <p:nvPr>
            <p:ph idx="1"/>
          </p:nvPr>
        </p:nvSpPr>
        <p:spPr/>
        <p:txBody>
          <a:bodyPr/>
          <a:lstStyle>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7" name="Tytuł 6"/>
          <p:cNvSpPr>
            <a:spLocks noGrp="1"/>
          </p:cNvSpPr>
          <p:nvPr>
            <p:ph type="title"/>
          </p:nvPr>
        </p:nvSpPr>
        <p:spPr/>
        <p:txBody>
          <a:bodyPr rtlCol="0"/>
          <a:lstStyle>
            <a:extLst/>
          </a:lstStyle>
          <a:p>
            <a:r>
              <a:rPr lang="pl-PL" smtClean="0"/>
              <a:t>Kliknij, aby edytować styl</a:t>
            </a:r>
            <a:endParaRPr lang="en-US"/>
          </a:p>
        </p:txBody>
      </p:sp>
      <p:sp>
        <p:nvSpPr>
          <p:cNvPr id="4" name="Symbol zastępczy daty 9"/>
          <p:cNvSpPr>
            <a:spLocks noGrp="1"/>
          </p:cNvSpPr>
          <p:nvPr>
            <p:ph type="dt" sz="half" idx="10"/>
          </p:nvPr>
        </p:nvSpPr>
        <p:spPr/>
        <p:txBody>
          <a:bodyPr/>
          <a:lstStyle>
            <a:lvl1pPr>
              <a:defRPr/>
            </a:lvl1pPr>
          </a:lstStyle>
          <a:p>
            <a:pPr>
              <a:defRPr/>
            </a:pPr>
            <a:endParaRPr lang="pl-PL"/>
          </a:p>
        </p:txBody>
      </p:sp>
      <p:sp>
        <p:nvSpPr>
          <p:cNvPr id="5" name="Symbol zastępczy stopki 21"/>
          <p:cNvSpPr>
            <a:spLocks noGrp="1"/>
          </p:cNvSpPr>
          <p:nvPr>
            <p:ph type="ftr" sz="quarter" idx="11"/>
          </p:nvPr>
        </p:nvSpPr>
        <p:spPr/>
        <p:txBody>
          <a:bodyPr/>
          <a:lstStyle>
            <a:lvl1pPr>
              <a:defRPr/>
            </a:lvl1pPr>
          </a:lstStyle>
          <a:p>
            <a:pPr>
              <a:defRPr/>
            </a:pPr>
            <a:endParaRPr lang="pl-PL"/>
          </a:p>
        </p:txBody>
      </p:sp>
      <p:sp>
        <p:nvSpPr>
          <p:cNvPr id="6" name="Symbol zastępczy numeru slajdu 17"/>
          <p:cNvSpPr>
            <a:spLocks noGrp="1"/>
          </p:cNvSpPr>
          <p:nvPr>
            <p:ph type="sldNum" sz="quarter" idx="12"/>
          </p:nvPr>
        </p:nvSpPr>
        <p:spPr/>
        <p:txBody>
          <a:bodyPr/>
          <a:lstStyle>
            <a:lvl1pPr>
              <a:defRPr/>
            </a:lvl1pPr>
          </a:lstStyle>
          <a:p>
            <a:pPr>
              <a:defRPr/>
            </a:pPr>
            <a:fld id="{0E889F5D-EC44-4AA7-8F08-6474F3C139C7}" type="slidenum">
              <a:rPr lang="pl-PL"/>
              <a:pPr>
                <a:defRPr/>
              </a:pPr>
              <a:t>‹#›</a:t>
            </a:fld>
            <a:endParaRPr lang="pl-PL"/>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bg>
      <p:bgRef idx="1002">
        <a:schemeClr val="bg1"/>
      </p:bgRef>
    </p:bg>
    <p:spTree>
      <p:nvGrpSpPr>
        <p:cNvPr id="1" name=""/>
        <p:cNvGrpSpPr/>
        <p:nvPr/>
      </p:nvGrpSpPr>
      <p:grpSpPr>
        <a:xfrm>
          <a:off x="0" y="0"/>
          <a:ext cx="0" cy="0"/>
          <a:chOff x="0" y="0"/>
          <a:chExt cx="0" cy="0"/>
        </a:xfrm>
      </p:grpSpPr>
      <p:sp>
        <p:nvSpPr>
          <p:cNvPr id="4" name="Pag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5" name="Pag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2" name="Tytuł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pl-PL" smtClean="0"/>
              <a:t>Kliknij, aby edytować styl</a:t>
            </a:r>
            <a:endParaRPr lang="en-US"/>
          </a:p>
        </p:txBody>
      </p:sp>
      <p:sp>
        <p:nvSpPr>
          <p:cNvPr id="3" name="Symbol zastępczy tekstu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l-PL" smtClean="0"/>
              <a:t>Kliknij, aby edytować style wzorca tekstu</a:t>
            </a:r>
          </a:p>
        </p:txBody>
      </p:sp>
      <p:sp>
        <p:nvSpPr>
          <p:cNvPr id="6" name="Symbol zastępczy daty 3"/>
          <p:cNvSpPr>
            <a:spLocks noGrp="1"/>
          </p:cNvSpPr>
          <p:nvPr>
            <p:ph type="dt" sz="half" idx="10"/>
          </p:nvPr>
        </p:nvSpPr>
        <p:spPr/>
        <p:txBody>
          <a:bodyPr/>
          <a:lstStyle>
            <a:lvl1pPr>
              <a:defRPr/>
            </a:lvl1pPr>
            <a:extLst/>
          </a:lstStyle>
          <a:p>
            <a:pPr>
              <a:defRPr/>
            </a:pPr>
            <a:endParaRPr lang="pl-PL"/>
          </a:p>
        </p:txBody>
      </p:sp>
      <p:sp>
        <p:nvSpPr>
          <p:cNvPr id="7" name="Symbol zastępczy stopki 4"/>
          <p:cNvSpPr>
            <a:spLocks noGrp="1"/>
          </p:cNvSpPr>
          <p:nvPr>
            <p:ph type="ftr" sz="quarter" idx="11"/>
          </p:nvPr>
        </p:nvSpPr>
        <p:spPr/>
        <p:txBody>
          <a:bodyPr/>
          <a:lstStyle>
            <a:lvl1pPr>
              <a:defRPr/>
            </a:lvl1pPr>
            <a:extLst/>
          </a:lstStyle>
          <a:p>
            <a:pPr>
              <a:defRPr/>
            </a:pPr>
            <a:endParaRPr lang="pl-PL"/>
          </a:p>
        </p:txBody>
      </p:sp>
      <p:sp>
        <p:nvSpPr>
          <p:cNvPr id="8" name="Symbol zastępczy numeru slajdu 5"/>
          <p:cNvSpPr>
            <a:spLocks noGrp="1"/>
          </p:cNvSpPr>
          <p:nvPr>
            <p:ph type="sldNum" sz="quarter" idx="12"/>
          </p:nvPr>
        </p:nvSpPr>
        <p:spPr/>
        <p:txBody>
          <a:bodyPr/>
          <a:lstStyle>
            <a:lvl1pPr>
              <a:defRPr/>
            </a:lvl1pPr>
            <a:extLst/>
          </a:lstStyle>
          <a:p>
            <a:pPr>
              <a:defRPr/>
            </a:pPr>
            <a:fld id="{29660685-46C1-4BF0-864B-F8580AB36292}" type="slidenum">
              <a:rPr lang="pl-PL"/>
              <a:pPr>
                <a:defRPr/>
              </a:pPr>
              <a:t>‹#›</a:t>
            </a:fld>
            <a:endParaRPr lang="pl-PL"/>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bg>
      <p:bgRef idx="1002">
        <a:schemeClr val="bg1"/>
      </p:bgRef>
    </p:bg>
    <p:spTree>
      <p:nvGrpSpPr>
        <p:cNvPr id="1" name=""/>
        <p:cNvGrpSpPr/>
        <p:nvPr/>
      </p:nvGrpSpPr>
      <p:grpSpPr>
        <a:xfrm>
          <a:off x="0" y="0"/>
          <a:ext cx="0" cy="0"/>
          <a:chOff x="0" y="0"/>
          <a:chExt cx="0" cy="0"/>
        </a:xfrm>
      </p:grpSpPr>
      <p:sp>
        <p:nvSpPr>
          <p:cNvPr id="3" name="Symbol zastępczy zawartości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Symbol zastępczy zawartości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8" name="Tytuł 7"/>
          <p:cNvSpPr>
            <a:spLocks noGrp="1"/>
          </p:cNvSpPr>
          <p:nvPr>
            <p:ph type="title"/>
          </p:nvPr>
        </p:nvSpPr>
        <p:spPr/>
        <p:txBody>
          <a:bodyPr rtlCol="0"/>
          <a:lstStyle>
            <a:extLst/>
          </a:lstStyle>
          <a:p>
            <a:r>
              <a:rPr lang="pl-PL" smtClean="0"/>
              <a:t>Kliknij, aby edytować styl</a:t>
            </a:r>
            <a:endParaRPr lang="en-US"/>
          </a:p>
        </p:txBody>
      </p:sp>
      <p:sp>
        <p:nvSpPr>
          <p:cNvPr id="5" name="Symbol zastępczy daty 4"/>
          <p:cNvSpPr>
            <a:spLocks noGrp="1"/>
          </p:cNvSpPr>
          <p:nvPr>
            <p:ph type="dt" sz="half" idx="10"/>
          </p:nvPr>
        </p:nvSpPr>
        <p:spPr/>
        <p:txBody>
          <a:bodyPr/>
          <a:lstStyle>
            <a:lvl1pPr>
              <a:defRPr/>
            </a:lvl1pPr>
            <a:extLst/>
          </a:lstStyle>
          <a:p>
            <a:pPr>
              <a:defRPr/>
            </a:pPr>
            <a:endParaRPr lang="pl-PL"/>
          </a:p>
        </p:txBody>
      </p:sp>
      <p:sp>
        <p:nvSpPr>
          <p:cNvPr id="6" name="Symbol zastępczy stopki 5"/>
          <p:cNvSpPr>
            <a:spLocks noGrp="1"/>
          </p:cNvSpPr>
          <p:nvPr>
            <p:ph type="ftr" sz="quarter" idx="11"/>
          </p:nvPr>
        </p:nvSpPr>
        <p:spPr/>
        <p:txBody>
          <a:bodyPr/>
          <a:lstStyle>
            <a:lvl1pPr>
              <a:defRPr/>
            </a:lvl1pPr>
            <a:extLst/>
          </a:lstStyle>
          <a:p>
            <a:pPr>
              <a:defRPr/>
            </a:pPr>
            <a:endParaRPr lang="pl-PL"/>
          </a:p>
        </p:txBody>
      </p:sp>
      <p:sp>
        <p:nvSpPr>
          <p:cNvPr id="7" name="Symbol zastępczy numeru slajdu 6"/>
          <p:cNvSpPr>
            <a:spLocks noGrp="1"/>
          </p:cNvSpPr>
          <p:nvPr>
            <p:ph type="sldNum" sz="quarter" idx="12"/>
          </p:nvPr>
        </p:nvSpPr>
        <p:spPr/>
        <p:txBody>
          <a:bodyPr/>
          <a:lstStyle>
            <a:lvl1pPr>
              <a:defRPr/>
            </a:lvl1pPr>
            <a:extLst/>
          </a:lstStyle>
          <a:p>
            <a:pPr>
              <a:defRPr/>
            </a:pPr>
            <a:fld id="{D58EC742-97A5-4B9C-9570-00F2E99A2803}" type="slidenum">
              <a:rPr lang="pl-PL"/>
              <a:pPr>
                <a:defRPr/>
              </a:pPr>
              <a:t>‹#›</a:t>
            </a:fld>
            <a:endParaRPr lang="pl-PL"/>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ównanie">
    <p:bg>
      <p:bgRef idx="1003">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8229600" cy="1143000"/>
          </a:xfrm>
        </p:spPr>
        <p:txBody>
          <a:bodyPr/>
          <a:lstStyle>
            <a:lvl1pPr>
              <a:defRPr/>
            </a:lvl1pPr>
            <a:extLst/>
          </a:lstStyle>
          <a:p>
            <a:r>
              <a:rPr lang="pl-PL" smtClean="0"/>
              <a:t>Kliknij, aby edytować styl</a:t>
            </a:r>
            <a:endParaRPr lang="en-US"/>
          </a:p>
        </p:txBody>
      </p:sp>
      <p:sp>
        <p:nvSpPr>
          <p:cNvPr id="3" name="Symbol zastępczy tekstu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l-PL" smtClean="0"/>
              <a:t>Kliknij, aby edytować style wzorca tekstu</a:t>
            </a:r>
          </a:p>
        </p:txBody>
      </p:sp>
      <p:sp>
        <p:nvSpPr>
          <p:cNvPr id="4" name="Symbol zastępczy tekstu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l-PL" smtClean="0"/>
              <a:t>Kliknij, aby edytować style wzorca tekstu</a:t>
            </a:r>
          </a:p>
        </p:txBody>
      </p:sp>
      <p:sp>
        <p:nvSpPr>
          <p:cNvPr id="5" name="Symbol zastępczy zawartości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6" name="Symbol zastępczy zawartości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7" name="Symbol zastępczy daty 6"/>
          <p:cNvSpPr>
            <a:spLocks noGrp="1"/>
          </p:cNvSpPr>
          <p:nvPr>
            <p:ph type="dt" sz="half" idx="10"/>
          </p:nvPr>
        </p:nvSpPr>
        <p:spPr/>
        <p:txBody>
          <a:bodyPr/>
          <a:lstStyle>
            <a:lvl1pPr>
              <a:defRPr/>
            </a:lvl1pPr>
            <a:extLst/>
          </a:lstStyle>
          <a:p>
            <a:pPr>
              <a:defRPr/>
            </a:pPr>
            <a:endParaRPr lang="pl-PL"/>
          </a:p>
        </p:txBody>
      </p:sp>
      <p:sp>
        <p:nvSpPr>
          <p:cNvPr id="8" name="Symbol zastępczy stopki 7"/>
          <p:cNvSpPr>
            <a:spLocks noGrp="1"/>
          </p:cNvSpPr>
          <p:nvPr>
            <p:ph type="ftr" sz="quarter" idx="11"/>
          </p:nvPr>
        </p:nvSpPr>
        <p:spPr/>
        <p:txBody>
          <a:bodyPr/>
          <a:lstStyle>
            <a:lvl1pPr>
              <a:defRPr/>
            </a:lvl1pPr>
            <a:extLst/>
          </a:lstStyle>
          <a:p>
            <a:pPr>
              <a:defRPr/>
            </a:pPr>
            <a:endParaRPr lang="pl-PL"/>
          </a:p>
        </p:txBody>
      </p:sp>
      <p:sp>
        <p:nvSpPr>
          <p:cNvPr id="9" name="Symbol zastępczy numeru slajdu 8"/>
          <p:cNvSpPr>
            <a:spLocks noGrp="1"/>
          </p:cNvSpPr>
          <p:nvPr>
            <p:ph type="sldNum" sz="quarter" idx="12"/>
          </p:nvPr>
        </p:nvSpPr>
        <p:spPr/>
        <p:txBody>
          <a:bodyPr/>
          <a:lstStyle>
            <a:lvl1pPr>
              <a:defRPr/>
            </a:lvl1pPr>
            <a:extLst/>
          </a:lstStyle>
          <a:p>
            <a:pPr>
              <a:defRPr/>
            </a:pPr>
            <a:fld id="{14587E3E-1EBA-43F5-AF33-2B4C54D3D408}" type="slidenum">
              <a:rPr lang="pl-PL"/>
              <a:pPr>
                <a:defRPr/>
              </a:pPr>
              <a:t>‹#›</a:t>
            </a:fld>
            <a:endParaRPr lang="pl-PL"/>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bg>
      <p:bgRef idx="1002">
        <a:schemeClr val="bg1"/>
      </p:bgRef>
    </p:bg>
    <p:spTree>
      <p:nvGrpSpPr>
        <p:cNvPr id="1" name=""/>
        <p:cNvGrpSpPr/>
        <p:nvPr/>
      </p:nvGrpSpPr>
      <p:grpSpPr>
        <a:xfrm>
          <a:off x="0" y="0"/>
          <a:ext cx="0" cy="0"/>
          <a:chOff x="0" y="0"/>
          <a:chExt cx="0" cy="0"/>
        </a:xfrm>
      </p:grpSpPr>
      <p:sp>
        <p:nvSpPr>
          <p:cNvPr id="6" name="Tytuł 5"/>
          <p:cNvSpPr>
            <a:spLocks noGrp="1"/>
          </p:cNvSpPr>
          <p:nvPr>
            <p:ph type="title"/>
          </p:nvPr>
        </p:nvSpPr>
        <p:spPr/>
        <p:txBody>
          <a:bodyPr rtlCol="0"/>
          <a:lstStyle>
            <a:extLst/>
          </a:lstStyle>
          <a:p>
            <a:r>
              <a:rPr lang="pl-PL" smtClean="0"/>
              <a:t>Kliknij, aby edytować styl</a:t>
            </a:r>
            <a:endParaRPr lang="en-US"/>
          </a:p>
        </p:txBody>
      </p:sp>
      <p:sp>
        <p:nvSpPr>
          <p:cNvPr id="3" name="Symbol zastępczy daty 2"/>
          <p:cNvSpPr>
            <a:spLocks noGrp="1"/>
          </p:cNvSpPr>
          <p:nvPr>
            <p:ph type="dt" sz="half" idx="10"/>
          </p:nvPr>
        </p:nvSpPr>
        <p:spPr/>
        <p:txBody>
          <a:bodyPr/>
          <a:lstStyle>
            <a:lvl1pPr>
              <a:defRPr/>
            </a:lvl1pPr>
            <a:extLst/>
          </a:lstStyle>
          <a:p>
            <a:pPr>
              <a:defRPr/>
            </a:pPr>
            <a:endParaRPr lang="pl-PL"/>
          </a:p>
        </p:txBody>
      </p:sp>
      <p:sp>
        <p:nvSpPr>
          <p:cNvPr id="4" name="Symbol zastępczy stopki 3"/>
          <p:cNvSpPr>
            <a:spLocks noGrp="1"/>
          </p:cNvSpPr>
          <p:nvPr>
            <p:ph type="ftr" sz="quarter" idx="11"/>
          </p:nvPr>
        </p:nvSpPr>
        <p:spPr/>
        <p:txBody>
          <a:bodyPr/>
          <a:lstStyle>
            <a:lvl1pPr>
              <a:defRPr/>
            </a:lvl1pPr>
            <a:extLst/>
          </a:lstStyle>
          <a:p>
            <a:pPr>
              <a:defRPr/>
            </a:pPr>
            <a:endParaRPr lang="pl-PL"/>
          </a:p>
        </p:txBody>
      </p:sp>
      <p:sp>
        <p:nvSpPr>
          <p:cNvPr id="5" name="Symbol zastępczy numeru slajdu 4"/>
          <p:cNvSpPr>
            <a:spLocks noGrp="1"/>
          </p:cNvSpPr>
          <p:nvPr>
            <p:ph type="sldNum" sz="quarter" idx="12"/>
          </p:nvPr>
        </p:nvSpPr>
        <p:spPr/>
        <p:txBody>
          <a:bodyPr/>
          <a:lstStyle>
            <a:lvl1pPr>
              <a:defRPr/>
            </a:lvl1pPr>
            <a:extLst/>
          </a:lstStyle>
          <a:p>
            <a:pPr>
              <a:defRPr/>
            </a:pPr>
            <a:fld id="{B057458D-7AB5-41FB-9B3C-F984AEC399C7}" type="slidenum">
              <a:rPr lang="pl-PL"/>
              <a:pPr>
                <a:defRPr/>
              </a:pPr>
              <a:t>‹#›</a:t>
            </a:fld>
            <a:endParaRPr lang="pl-PL"/>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9"/>
          <p:cNvSpPr>
            <a:spLocks noGrp="1"/>
          </p:cNvSpPr>
          <p:nvPr>
            <p:ph type="dt" sz="half" idx="10"/>
          </p:nvPr>
        </p:nvSpPr>
        <p:spPr/>
        <p:txBody>
          <a:bodyPr/>
          <a:lstStyle>
            <a:lvl1pPr>
              <a:defRPr/>
            </a:lvl1pPr>
          </a:lstStyle>
          <a:p>
            <a:pPr>
              <a:defRPr/>
            </a:pPr>
            <a:endParaRPr lang="pl-PL"/>
          </a:p>
        </p:txBody>
      </p:sp>
      <p:sp>
        <p:nvSpPr>
          <p:cNvPr id="3" name="Symbol zastępczy stopki 21"/>
          <p:cNvSpPr>
            <a:spLocks noGrp="1"/>
          </p:cNvSpPr>
          <p:nvPr>
            <p:ph type="ftr" sz="quarter" idx="11"/>
          </p:nvPr>
        </p:nvSpPr>
        <p:spPr/>
        <p:txBody>
          <a:bodyPr/>
          <a:lstStyle>
            <a:lvl1pPr>
              <a:defRPr/>
            </a:lvl1pPr>
          </a:lstStyle>
          <a:p>
            <a:pPr>
              <a:defRPr/>
            </a:pPr>
            <a:endParaRPr lang="pl-PL"/>
          </a:p>
        </p:txBody>
      </p:sp>
      <p:sp>
        <p:nvSpPr>
          <p:cNvPr id="4" name="Symbol zastępczy numeru slajdu 17"/>
          <p:cNvSpPr>
            <a:spLocks noGrp="1"/>
          </p:cNvSpPr>
          <p:nvPr>
            <p:ph type="sldNum" sz="quarter" idx="12"/>
          </p:nvPr>
        </p:nvSpPr>
        <p:spPr/>
        <p:txBody>
          <a:bodyPr/>
          <a:lstStyle>
            <a:lvl1pPr>
              <a:defRPr/>
            </a:lvl1pPr>
          </a:lstStyle>
          <a:p>
            <a:pPr>
              <a:defRPr/>
            </a:pPr>
            <a:fld id="{5AF31463-342E-42D2-B7B2-F61F385F8116}" type="slidenum">
              <a:rPr lang="pl-PL"/>
              <a:pPr>
                <a:defRPr/>
              </a:pPr>
              <a:t>‹#›</a:t>
            </a:fld>
            <a:endParaRPr lang="pl-PL"/>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Zawartość z podpisem">
    <p:bg>
      <p:bgRef idx="1003">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pl-PL" smtClean="0"/>
              <a:t>Kliknij, aby edytować styl</a:t>
            </a:r>
            <a:endParaRPr lang="en-US"/>
          </a:p>
        </p:txBody>
      </p:sp>
      <p:sp>
        <p:nvSpPr>
          <p:cNvPr id="3" name="Symbol zastępczy tekstu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pl-PL" smtClean="0"/>
              <a:t>Kliknij, aby edytować style wzorca tekstu</a:t>
            </a:r>
          </a:p>
        </p:txBody>
      </p:sp>
      <p:sp>
        <p:nvSpPr>
          <p:cNvPr id="4" name="Symbol zastępczy zawartości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5" name="Symbol zastępczy daty 4"/>
          <p:cNvSpPr>
            <a:spLocks noGrp="1"/>
          </p:cNvSpPr>
          <p:nvPr>
            <p:ph type="dt" sz="half" idx="10"/>
          </p:nvPr>
        </p:nvSpPr>
        <p:spPr/>
        <p:txBody>
          <a:bodyPr/>
          <a:lstStyle>
            <a:lvl1pPr>
              <a:defRPr/>
            </a:lvl1pPr>
            <a:extLst/>
          </a:lstStyle>
          <a:p>
            <a:pPr>
              <a:defRPr/>
            </a:pPr>
            <a:endParaRPr lang="pl-PL"/>
          </a:p>
        </p:txBody>
      </p:sp>
      <p:sp>
        <p:nvSpPr>
          <p:cNvPr id="6" name="Symbol zastępczy stopki 5"/>
          <p:cNvSpPr>
            <a:spLocks noGrp="1"/>
          </p:cNvSpPr>
          <p:nvPr>
            <p:ph type="ftr" sz="quarter" idx="11"/>
          </p:nvPr>
        </p:nvSpPr>
        <p:spPr/>
        <p:txBody>
          <a:bodyPr/>
          <a:lstStyle>
            <a:lvl1pPr>
              <a:defRPr/>
            </a:lvl1pPr>
            <a:extLst/>
          </a:lstStyle>
          <a:p>
            <a:pPr>
              <a:defRPr/>
            </a:pPr>
            <a:endParaRPr lang="pl-PL"/>
          </a:p>
        </p:txBody>
      </p:sp>
      <p:sp>
        <p:nvSpPr>
          <p:cNvPr id="7" name="Symbol zastępczy numeru slajdu 6"/>
          <p:cNvSpPr>
            <a:spLocks noGrp="1"/>
          </p:cNvSpPr>
          <p:nvPr>
            <p:ph type="sldNum" sz="quarter" idx="12"/>
          </p:nvPr>
        </p:nvSpPr>
        <p:spPr/>
        <p:txBody>
          <a:bodyPr/>
          <a:lstStyle>
            <a:lvl1pPr>
              <a:defRPr/>
            </a:lvl1pPr>
            <a:extLst/>
          </a:lstStyle>
          <a:p>
            <a:pPr>
              <a:defRPr/>
            </a:pPr>
            <a:fld id="{8BBEAE6E-0C7B-49D5-A3CD-AB292EC4B2BA}" type="slidenum">
              <a:rPr lang="pl-PL"/>
              <a:pPr>
                <a:defRPr/>
              </a:pPr>
              <a:t>‹#›</a:t>
            </a:fld>
            <a:endParaRPr lang="pl-PL"/>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bg>
      <p:bgRef idx="1002">
        <a:schemeClr val="bg1"/>
      </p:bgRef>
    </p:bg>
    <p:spTree>
      <p:nvGrpSpPr>
        <p:cNvPr id="1" name=""/>
        <p:cNvGrpSpPr/>
        <p:nvPr/>
      </p:nvGrpSpPr>
      <p:grpSpPr>
        <a:xfrm>
          <a:off x="0" y="0"/>
          <a:ext cx="0" cy="0"/>
          <a:chOff x="0" y="0"/>
          <a:chExt cx="0" cy="0"/>
        </a:xfrm>
      </p:grpSpPr>
      <p:sp>
        <p:nvSpPr>
          <p:cNvPr id="5" name="Dowolny kształt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pitchFamily="34" charset="0"/>
              <a:cs typeface="Arial" pitchFamily="34" charset="0"/>
            </a:endParaRPr>
          </a:p>
        </p:txBody>
      </p:sp>
      <p:sp>
        <p:nvSpPr>
          <p:cNvPr id="6" name="Dowolny kształt 5"/>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latin typeface="Arial" pitchFamily="34" charset="0"/>
              <a:cs typeface="Arial" pitchFamily="34" charset="0"/>
            </a:endParaRPr>
          </a:p>
        </p:txBody>
      </p:sp>
      <p:sp>
        <p:nvSpPr>
          <p:cNvPr id="7" name="Trójkąt prostokątny 6"/>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8" name="Łącznik prosty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Pag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10" name="Pag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4" name="Symbol zastępczy tekstu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pl-PL" smtClean="0"/>
              <a:t>Kliknij, aby edytować style wzorca tekstu</a:t>
            </a:r>
          </a:p>
        </p:txBody>
      </p:sp>
      <p:sp>
        <p:nvSpPr>
          <p:cNvPr id="3" name="Symbol zastępczy obrazu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pl-PL" noProof="0" smtClean="0"/>
              <a:t>Kliknij ikonę, aby dodać obraz</a:t>
            </a:r>
            <a:endParaRPr lang="en-US" noProof="0" dirty="0"/>
          </a:p>
        </p:txBody>
      </p:sp>
      <p:sp>
        <p:nvSpPr>
          <p:cNvPr id="2" name="Tytuł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pl-PL" smtClean="0"/>
              <a:t>Kliknij, aby edytować styl</a:t>
            </a:r>
            <a:endParaRPr lang="en-US"/>
          </a:p>
        </p:txBody>
      </p:sp>
      <p:sp>
        <p:nvSpPr>
          <p:cNvPr id="11" name="Symbol zastępczy daty 4"/>
          <p:cNvSpPr>
            <a:spLocks noGrp="1"/>
          </p:cNvSpPr>
          <p:nvPr>
            <p:ph type="dt" sz="half" idx="10"/>
          </p:nvPr>
        </p:nvSpPr>
        <p:spPr/>
        <p:txBody>
          <a:bodyPr/>
          <a:lstStyle>
            <a:lvl1pPr>
              <a:defRPr>
                <a:solidFill>
                  <a:schemeClr val="tx1"/>
                </a:solidFill>
              </a:defRPr>
            </a:lvl1pPr>
            <a:extLst/>
          </a:lstStyle>
          <a:p>
            <a:pPr>
              <a:defRPr/>
            </a:pPr>
            <a:endParaRPr lang="pl-PL"/>
          </a:p>
        </p:txBody>
      </p:sp>
      <p:sp>
        <p:nvSpPr>
          <p:cNvPr id="12" name="Symbol zastępczy stopki 5"/>
          <p:cNvSpPr>
            <a:spLocks noGrp="1"/>
          </p:cNvSpPr>
          <p:nvPr>
            <p:ph type="ftr" sz="quarter" idx="11"/>
          </p:nvPr>
        </p:nvSpPr>
        <p:spPr/>
        <p:txBody>
          <a:bodyPr/>
          <a:lstStyle>
            <a:lvl1pPr>
              <a:defRPr>
                <a:solidFill>
                  <a:schemeClr val="tx1"/>
                </a:solidFill>
              </a:defRPr>
            </a:lvl1pPr>
            <a:extLst/>
          </a:lstStyle>
          <a:p>
            <a:pPr>
              <a:defRPr/>
            </a:pPr>
            <a:endParaRPr lang="pl-PL"/>
          </a:p>
        </p:txBody>
      </p:sp>
      <p:sp>
        <p:nvSpPr>
          <p:cNvPr id="13" name="Symbol zastępczy numeru slajdu 6"/>
          <p:cNvSpPr>
            <a:spLocks noGrp="1"/>
          </p:cNvSpPr>
          <p:nvPr>
            <p:ph type="sldNum" sz="quarter" idx="12"/>
          </p:nvPr>
        </p:nvSpPr>
        <p:spPr/>
        <p:txBody>
          <a:bodyPr/>
          <a:lstStyle>
            <a:lvl1pPr>
              <a:defRPr>
                <a:solidFill>
                  <a:schemeClr val="tx1"/>
                </a:solidFill>
              </a:defRPr>
            </a:lvl1pPr>
            <a:extLst/>
          </a:lstStyle>
          <a:p>
            <a:pPr>
              <a:defRPr/>
            </a:pPr>
            <a:fld id="{8C9D4819-2F1C-4455-BB1E-13F7DDD2EB29}" type="slidenum">
              <a:rPr lang="pl-PL"/>
              <a:pPr>
                <a:defRPr/>
              </a:pPr>
              <a:t>‹#›</a:t>
            </a:fld>
            <a:endParaRPr lang="pl-PL"/>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lang="pl-PL" smtClean="0"/>
              <a:t>Kliknij, aby edytować styl</a:t>
            </a:r>
            <a:endParaRPr lang="en-US"/>
          </a:p>
        </p:txBody>
      </p:sp>
      <p:sp>
        <p:nvSpPr>
          <p:cNvPr id="3" name="Symbol zastępczy tytułu pionowego 2"/>
          <p:cNvSpPr>
            <a:spLocks noGrp="1"/>
          </p:cNvSpPr>
          <p:nvPr>
            <p:ph type="body" orient="vert" idx="1"/>
          </p:nvPr>
        </p:nvSpPr>
        <p:spPr>
          <a:xfrm>
            <a:off x="457200" y="1481329"/>
            <a:ext cx="8229600" cy="4386071"/>
          </a:xfrm>
        </p:spPr>
        <p:txBody>
          <a:bodyPr vert="eaVert"/>
          <a:lstStyle>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Symbol zastępczy daty 9"/>
          <p:cNvSpPr>
            <a:spLocks noGrp="1"/>
          </p:cNvSpPr>
          <p:nvPr>
            <p:ph type="dt" sz="half" idx="10"/>
          </p:nvPr>
        </p:nvSpPr>
        <p:spPr/>
        <p:txBody>
          <a:bodyPr/>
          <a:lstStyle>
            <a:lvl1pPr>
              <a:defRPr/>
            </a:lvl1pPr>
          </a:lstStyle>
          <a:p>
            <a:pPr>
              <a:defRPr/>
            </a:pPr>
            <a:endParaRPr lang="pl-PL"/>
          </a:p>
        </p:txBody>
      </p:sp>
      <p:sp>
        <p:nvSpPr>
          <p:cNvPr id="5" name="Symbol zastępczy stopki 21"/>
          <p:cNvSpPr>
            <a:spLocks noGrp="1"/>
          </p:cNvSpPr>
          <p:nvPr>
            <p:ph type="ftr" sz="quarter" idx="11"/>
          </p:nvPr>
        </p:nvSpPr>
        <p:spPr/>
        <p:txBody>
          <a:bodyPr/>
          <a:lstStyle>
            <a:lvl1pPr>
              <a:defRPr/>
            </a:lvl1pPr>
          </a:lstStyle>
          <a:p>
            <a:pPr>
              <a:defRPr/>
            </a:pPr>
            <a:endParaRPr lang="pl-PL"/>
          </a:p>
        </p:txBody>
      </p:sp>
      <p:sp>
        <p:nvSpPr>
          <p:cNvPr id="6" name="Symbol zastępczy numeru slajdu 17"/>
          <p:cNvSpPr>
            <a:spLocks noGrp="1"/>
          </p:cNvSpPr>
          <p:nvPr>
            <p:ph type="sldNum" sz="quarter" idx="12"/>
          </p:nvPr>
        </p:nvSpPr>
        <p:spPr/>
        <p:txBody>
          <a:bodyPr/>
          <a:lstStyle>
            <a:lvl1pPr>
              <a:defRPr/>
            </a:lvl1pPr>
          </a:lstStyle>
          <a:p>
            <a:pPr>
              <a:defRPr/>
            </a:pPr>
            <a:fld id="{F9C1E857-BBAA-4139-84E5-38DAF3FF93BD}" type="slidenum">
              <a:rPr lang="pl-PL"/>
              <a:pPr>
                <a:defRPr/>
              </a:pPr>
              <a:t>‹#›</a:t>
            </a:fld>
            <a:endParaRPr lang="pl-PL"/>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844013" y="274640"/>
            <a:ext cx="1777470" cy="5592761"/>
          </a:xfrm>
        </p:spPr>
        <p:txBody>
          <a:bodyPr vert="eaVert"/>
          <a:lstStyle>
            <a:extLst/>
          </a:lstStyle>
          <a:p>
            <a:r>
              <a:rPr lang="pl-PL" smtClean="0"/>
              <a:t>Kliknij, aby edytować styl</a:t>
            </a:r>
            <a:endParaRPr lang="en-US"/>
          </a:p>
        </p:txBody>
      </p:sp>
      <p:sp>
        <p:nvSpPr>
          <p:cNvPr id="3" name="Symbol zastępczy tytułu pionowego 2"/>
          <p:cNvSpPr>
            <a:spLocks noGrp="1"/>
          </p:cNvSpPr>
          <p:nvPr>
            <p:ph type="body" orient="vert" idx="1"/>
          </p:nvPr>
        </p:nvSpPr>
        <p:spPr>
          <a:xfrm>
            <a:off x="457200" y="274641"/>
            <a:ext cx="6324600" cy="5592760"/>
          </a:xfrm>
        </p:spPr>
        <p:txBody>
          <a:bodyPr vert="eaVert"/>
          <a:lstStyle>
            <a:extLs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Symbol zastępczy daty 9"/>
          <p:cNvSpPr>
            <a:spLocks noGrp="1"/>
          </p:cNvSpPr>
          <p:nvPr>
            <p:ph type="dt" sz="half" idx="10"/>
          </p:nvPr>
        </p:nvSpPr>
        <p:spPr/>
        <p:txBody>
          <a:bodyPr/>
          <a:lstStyle>
            <a:lvl1pPr>
              <a:defRPr/>
            </a:lvl1pPr>
          </a:lstStyle>
          <a:p>
            <a:pPr>
              <a:defRPr/>
            </a:pPr>
            <a:endParaRPr lang="pl-PL"/>
          </a:p>
        </p:txBody>
      </p:sp>
      <p:sp>
        <p:nvSpPr>
          <p:cNvPr id="5" name="Symbol zastępczy stopki 21"/>
          <p:cNvSpPr>
            <a:spLocks noGrp="1"/>
          </p:cNvSpPr>
          <p:nvPr>
            <p:ph type="ftr" sz="quarter" idx="11"/>
          </p:nvPr>
        </p:nvSpPr>
        <p:spPr/>
        <p:txBody>
          <a:bodyPr/>
          <a:lstStyle>
            <a:lvl1pPr>
              <a:defRPr/>
            </a:lvl1pPr>
          </a:lstStyle>
          <a:p>
            <a:pPr>
              <a:defRPr/>
            </a:pPr>
            <a:endParaRPr lang="pl-PL"/>
          </a:p>
        </p:txBody>
      </p:sp>
      <p:sp>
        <p:nvSpPr>
          <p:cNvPr id="6" name="Symbol zastępczy numeru slajdu 17"/>
          <p:cNvSpPr>
            <a:spLocks noGrp="1"/>
          </p:cNvSpPr>
          <p:nvPr>
            <p:ph type="sldNum" sz="quarter" idx="12"/>
          </p:nvPr>
        </p:nvSpPr>
        <p:spPr/>
        <p:txBody>
          <a:bodyPr/>
          <a:lstStyle>
            <a:lvl1pPr>
              <a:defRPr/>
            </a:lvl1pPr>
          </a:lstStyle>
          <a:p>
            <a:pPr>
              <a:defRPr/>
            </a:pPr>
            <a:fld id="{71347336-499F-47D0-9C5A-15FF8E10266A}" type="slidenum">
              <a:rPr lang="pl-PL"/>
              <a:pPr>
                <a:defRPr/>
              </a:pPr>
              <a:t>‹#›</a:t>
            </a:fld>
            <a:endParaRPr lang="pl-PL"/>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Dowolny kształt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pitchFamily="34" charset="0"/>
              <a:cs typeface="Arial" pitchFamily="34" charset="0"/>
            </a:endParaRPr>
          </a:p>
        </p:txBody>
      </p:sp>
      <p:sp>
        <p:nvSpPr>
          <p:cNvPr id="12" name="Dowolny kształt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latin typeface="Arial" pitchFamily="34" charset="0"/>
              <a:cs typeface="Arial" pitchFamily="34" charset="0"/>
            </a:endParaRPr>
          </a:p>
        </p:txBody>
      </p:sp>
      <p:sp>
        <p:nvSpPr>
          <p:cNvPr id="14" name="Trójkąt prostokątny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5" name="Łącznik prosty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Symbol zastępczy tytułu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pl-PL" smtClean="0"/>
              <a:t>Kliknij, aby edytować styl</a:t>
            </a:r>
            <a:endParaRPr lang="en-US"/>
          </a:p>
        </p:txBody>
      </p:sp>
      <p:sp>
        <p:nvSpPr>
          <p:cNvPr id="2057" name="Symbol zastępczy tekstu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smtClean="0"/>
          </a:p>
        </p:txBody>
      </p:sp>
      <p:sp>
        <p:nvSpPr>
          <p:cNvPr id="10" name="Symbol zastępczy daty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pitchFamily="34" charset="0"/>
                <a:cs typeface="Arial" pitchFamily="34" charset="0"/>
              </a:defRPr>
            </a:lvl1pPr>
            <a:extLst/>
          </a:lstStyle>
          <a:p>
            <a:pPr>
              <a:defRPr/>
            </a:pPr>
            <a:endParaRPr lang="pl-PL"/>
          </a:p>
        </p:txBody>
      </p:sp>
      <p:sp>
        <p:nvSpPr>
          <p:cNvPr id="22" name="Symbol zastępczy stopki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pitchFamily="34" charset="0"/>
                <a:cs typeface="Arial" pitchFamily="34" charset="0"/>
              </a:defRPr>
            </a:lvl1pPr>
            <a:extLst/>
          </a:lstStyle>
          <a:p>
            <a:pPr>
              <a:defRPr/>
            </a:pPr>
            <a:endParaRPr lang="pl-PL"/>
          </a:p>
        </p:txBody>
      </p:sp>
      <p:sp>
        <p:nvSpPr>
          <p:cNvPr id="18" name="Symbol zastępczy numeru slajdu 17"/>
          <p:cNvSpPr>
            <a:spLocks noGrp="1"/>
          </p:cNvSpPr>
          <p:nvPr>
            <p:ph type="sldNum" sz="quarter" idx="4"/>
          </p:nvPr>
        </p:nvSpPr>
        <p:spPr>
          <a:xfrm>
            <a:off x="8647113" y="6408738"/>
            <a:ext cx="366712" cy="365125"/>
          </a:xfrm>
          <a:prstGeom prst="rect">
            <a:avLst/>
          </a:prstGeom>
        </p:spPr>
        <p:txBody>
          <a:bodyPr vert="horz" anchor="b"/>
          <a:lstStyle>
            <a:lvl1pPr algn="r" eaLnBrk="1" latinLnBrk="0" hangingPunct="1">
              <a:defRPr kumimoji="0" sz="1000" b="0">
                <a:solidFill>
                  <a:schemeClr val="tx1"/>
                </a:solidFill>
                <a:latin typeface="Arial" pitchFamily="34" charset="0"/>
                <a:cs typeface="Arial" pitchFamily="34" charset="0"/>
              </a:defRPr>
            </a:lvl1pPr>
            <a:extLst/>
          </a:lstStyle>
          <a:p>
            <a:pPr>
              <a:defRPr/>
            </a:pPr>
            <a:fld id="{5E1D3C26-C99E-43F7-B0AE-6E77328D315D}" type="slidenum">
              <a:rPr lang="pl-PL"/>
              <a:pPr>
                <a:defRPr/>
              </a:pPr>
              <a:t>‹#›</a:t>
            </a:fld>
            <a:endParaRPr lang="pl-PL"/>
          </a:p>
        </p:txBody>
      </p:sp>
    </p:spTree>
  </p:cSld>
  <p:clrMap bg1="lt1" tx1="dk1" bg2="lt2" tx2="dk2" accent1="accent1" accent2="accent2" accent3="accent3" accent4="accent4" accent5="accent5" accent6="accent6" hlink="hlink" folHlink="folHlink"/>
  <p:sldLayoutIdLst>
    <p:sldLayoutId id="2147484203" r:id="rId1"/>
    <p:sldLayoutId id="2147484199" r:id="rId2"/>
    <p:sldLayoutId id="2147484204" r:id="rId3"/>
    <p:sldLayoutId id="2147484205" r:id="rId4"/>
    <p:sldLayoutId id="2147484206" r:id="rId5"/>
    <p:sldLayoutId id="2147484207" r:id="rId6"/>
    <p:sldLayoutId id="2147484200" r:id="rId7"/>
    <p:sldLayoutId id="2147484208" r:id="rId8"/>
    <p:sldLayoutId id="2147484209" r:id="rId9"/>
    <p:sldLayoutId id="2147484201" r:id="rId10"/>
    <p:sldLayoutId id="2147484202" r:id="rId11"/>
  </p:sldLayoutIdLst>
  <p:transition>
    <p:fade/>
  </p:transition>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Wykres_programu_Microsoft_Office_Excel1.xls"/><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l-PL"/>
          </a:p>
        </p:txBody>
      </p:sp>
      <p:pic>
        <p:nvPicPr>
          <p:cNvPr id="10243"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pic>
        <p:nvPicPr>
          <p:cNvPr id="10244" name="Picture 7" descr="C:\Users\Dorota\Desktop\Untitled-1 - Kopia (2).jpg"/>
          <p:cNvPicPr>
            <a:picLocks noChangeAspect="1" noChangeArrowheads="1"/>
          </p:cNvPicPr>
          <p:nvPr/>
        </p:nvPicPr>
        <p:blipFill>
          <a:blip r:embed="rId3" cstate="print"/>
          <a:srcRect/>
          <a:stretch>
            <a:fillRect/>
          </a:stretch>
        </p:blipFill>
        <p:spPr bwMode="auto">
          <a:xfrm>
            <a:off x="0" y="2228850"/>
            <a:ext cx="9144000" cy="4656138"/>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idx="1"/>
          </p:nvPr>
        </p:nvSpPr>
        <p:spPr>
          <a:xfrm>
            <a:off x="144463" y="2276475"/>
            <a:ext cx="3203575" cy="3744913"/>
          </a:xfrm>
        </p:spPr>
        <p:txBody>
          <a:bodyPr>
            <a:noAutofit/>
          </a:bodyPr>
          <a:lstStyle/>
          <a:p>
            <a:pPr marL="365760" indent="-256032" eaLnBrk="1" fontAlgn="auto" hangingPunct="1">
              <a:lnSpc>
                <a:spcPct val="90000"/>
              </a:lnSpc>
              <a:spcAft>
                <a:spcPts val="0"/>
              </a:spcAft>
              <a:buFontTx/>
              <a:buNone/>
              <a:defRPr/>
            </a:pPr>
            <a:r>
              <a:rPr lang="pl-PL" sz="2000" b="1" dirty="0" smtClean="0">
                <a:latin typeface="Arial" pitchFamily="34" charset="0"/>
                <a:cs typeface="Arial" pitchFamily="34" charset="0"/>
              </a:rPr>
              <a:t>   </a:t>
            </a:r>
            <a:r>
              <a:rPr lang="pl-PL" sz="3600" b="1" dirty="0" smtClean="0">
                <a:solidFill>
                  <a:schemeClr val="accent1">
                    <a:lumMod val="75000"/>
                  </a:schemeClr>
                </a:solidFill>
                <a:latin typeface="Arial" pitchFamily="34" charset="0"/>
                <a:cs typeface="Arial" pitchFamily="34" charset="0"/>
              </a:rPr>
              <a:t>Kruszwica to </a:t>
            </a:r>
            <a:r>
              <a:rPr lang="pl-PL" sz="2000" b="1" dirty="0" smtClean="0">
                <a:latin typeface="Arial" pitchFamily="34" charset="0"/>
                <a:cs typeface="Arial" pitchFamily="34" charset="0"/>
              </a:rPr>
              <a:t>liczące blisko 10 tys. mieszkańców miasto położone nad jeziorem Gopło w południowej części województwa kujawsko-pomorskiego (powiat inowrocławski).</a:t>
            </a:r>
          </a:p>
          <a:p>
            <a:pPr marL="365760" indent="-256032" eaLnBrk="1" fontAlgn="auto" hangingPunct="1">
              <a:lnSpc>
                <a:spcPct val="90000"/>
              </a:lnSpc>
              <a:spcAft>
                <a:spcPts val="0"/>
              </a:spcAft>
              <a:buFontTx/>
              <a:buNone/>
              <a:defRPr/>
            </a:pPr>
            <a:endParaRPr lang="pl-PL" sz="2000" b="1" dirty="0" smtClean="0">
              <a:latin typeface="Arial" pitchFamily="34" charset="0"/>
              <a:cs typeface="Arial" pitchFamily="34" charset="0"/>
            </a:endParaRPr>
          </a:p>
        </p:txBody>
      </p:sp>
      <p:pic>
        <p:nvPicPr>
          <p:cNvPr id="11267" name="Picture 6" descr="C:\Users\Dorota\Desktop\polska.png"/>
          <p:cNvPicPr>
            <a:picLocks noChangeAspect="1" noChangeArrowheads="1"/>
          </p:cNvPicPr>
          <p:nvPr/>
        </p:nvPicPr>
        <p:blipFill>
          <a:blip r:embed="rId2" cstate="print"/>
          <a:srcRect/>
          <a:stretch>
            <a:fillRect/>
          </a:stretch>
        </p:blipFill>
        <p:spPr bwMode="auto">
          <a:xfrm>
            <a:off x="3348038" y="1916113"/>
            <a:ext cx="5165725" cy="4814887"/>
          </a:xfrm>
          <a:prstGeom prst="rect">
            <a:avLst/>
          </a:prstGeom>
          <a:noFill/>
          <a:ln w="9525">
            <a:noFill/>
            <a:miter lim="800000"/>
            <a:headEnd/>
            <a:tailEnd/>
          </a:ln>
        </p:spPr>
      </p:pic>
      <p:sp>
        <p:nvSpPr>
          <p:cNvPr id="11268" name="Rectangle 10"/>
          <p:cNvSpPr>
            <a:spLocks noChangeArrowheads="1"/>
          </p:cNvSpPr>
          <p:nvPr/>
        </p:nvSpPr>
        <p:spPr bwMode="auto">
          <a:xfrm>
            <a:off x="5148263" y="2506663"/>
            <a:ext cx="2087562" cy="1570037"/>
          </a:xfrm>
          <a:prstGeom prst="rect">
            <a:avLst/>
          </a:prstGeom>
          <a:noFill/>
          <a:ln w="9525">
            <a:noFill/>
            <a:miter lim="800000"/>
            <a:headEnd/>
            <a:tailEnd/>
          </a:ln>
        </p:spPr>
        <p:txBody>
          <a:bodyPr>
            <a:spAutoFit/>
          </a:bodyPr>
          <a:lstStyle/>
          <a:p>
            <a:r>
              <a:rPr lang="pl-PL" sz="9600" b="1">
                <a:solidFill>
                  <a:schemeClr val="bg1"/>
                </a:solidFill>
                <a:latin typeface="Gungsuh" pitchFamily="18" charset="-127"/>
              </a:rPr>
              <a:t>.</a:t>
            </a:r>
            <a:r>
              <a:rPr lang="pl-PL" sz="2000" b="1">
                <a:solidFill>
                  <a:schemeClr val="bg1"/>
                </a:solidFill>
                <a:latin typeface="Gungsuh" pitchFamily="18" charset="-127"/>
              </a:rPr>
              <a:t>Kruszwica</a:t>
            </a:r>
            <a:endParaRPr lang="pl-PL" sz="9600" b="1">
              <a:solidFill>
                <a:schemeClr val="bg1"/>
              </a:solidFill>
              <a:latin typeface="Gungsuh" pitchFamily="18" charset="-127"/>
            </a:endParaRPr>
          </a:p>
        </p:txBody>
      </p:sp>
      <p:pic>
        <p:nvPicPr>
          <p:cNvPr id="11269"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idx="1"/>
          </p:nvPr>
        </p:nvSpPr>
        <p:spPr>
          <a:xfrm>
            <a:off x="755650" y="5084763"/>
            <a:ext cx="8496300" cy="1223962"/>
          </a:xfrm>
        </p:spPr>
        <p:txBody>
          <a:bodyPr>
            <a:normAutofit fontScale="92500" lnSpcReduction="10000"/>
          </a:bodyPr>
          <a:lstStyle/>
          <a:p>
            <a:pPr marL="365760" indent="-256032" eaLnBrk="1" fontAlgn="auto" hangingPunct="1">
              <a:spcAft>
                <a:spcPts val="0"/>
              </a:spcAft>
              <a:buFont typeface="Wingdings 3" pitchFamily="18" charset="2"/>
              <a:buNone/>
              <a:defRPr/>
            </a:pPr>
            <a:r>
              <a:rPr lang="pl-PL" b="1" dirty="0" smtClean="0">
                <a:solidFill>
                  <a:schemeClr val="accent2"/>
                </a:solidFill>
              </a:rPr>
              <a:t>  </a:t>
            </a:r>
            <a:r>
              <a:rPr lang="pl-PL" sz="3900" b="1" dirty="0" smtClean="0">
                <a:solidFill>
                  <a:schemeClr val="accent1">
                    <a:lumMod val="75000"/>
                  </a:schemeClr>
                </a:solidFill>
                <a:latin typeface="Arial" pitchFamily="34" charset="0"/>
                <a:cs typeface="Arial" pitchFamily="34" charset="0"/>
              </a:rPr>
              <a:t>Leżąca nad Gopłem </a:t>
            </a:r>
            <a:r>
              <a:rPr lang="pl-PL" sz="2200" b="1" dirty="0" smtClean="0">
                <a:latin typeface="Arial" pitchFamily="34" charset="0"/>
                <a:cs typeface="Arial" pitchFamily="34" charset="0"/>
              </a:rPr>
              <a:t>Kruszwica jest częścią jednego z najpiękniejszych i najbardziej znanych szlaków autokarowych w Polsce - Szlaku Piastowskiego.</a:t>
            </a:r>
          </a:p>
          <a:p>
            <a:pPr marL="365760" indent="-256032" eaLnBrk="1" fontAlgn="auto" hangingPunct="1">
              <a:spcAft>
                <a:spcPts val="0"/>
              </a:spcAft>
              <a:buFont typeface="Wingdings 3" pitchFamily="18" charset="2"/>
              <a:buNone/>
              <a:defRPr/>
            </a:pPr>
            <a:endParaRPr lang="pl-PL" sz="2000" dirty="0" smtClean="0">
              <a:latin typeface="Arial" pitchFamily="34" charset="0"/>
              <a:cs typeface="Arial" pitchFamily="34" charset="0"/>
            </a:endParaRPr>
          </a:p>
        </p:txBody>
      </p:sp>
      <p:sp>
        <p:nvSpPr>
          <p:cNvPr id="12291"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l-PL"/>
          </a:p>
        </p:txBody>
      </p:sp>
      <p:pic>
        <p:nvPicPr>
          <p:cNvPr id="12292" name="Picture 6" descr="C:\Users\Dorota\Desktop\PULPIT do 15 września 2010\Szlak%20Piastowski.jpg"/>
          <p:cNvPicPr>
            <a:picLocks noChangeAspect="1" noChangeArrowheads="1"/>
          </p:cNvPicPr>
          <p:nvPr/>
        </p:nvPicPr>
        <p:blipFill>
          <a:blip r:embed="rId2" cstate="print"/>
          <a:srcRect/>
          <a:stretch>
            <a:fillRect/>
          </a:stretch>
        </p:blipFill>
        <p:spPr bwMode="auto">
          <a:xfrm>
            <a:off x="1042988" y="1778000"/>
            <a:ext cx="7516812" cy="3379788"/>
          </a:xfrm>
          <a:prstGeom prst="rect">
            <a:avLst/>
          </a:prstGeom>
          <a:noFill/>
          <a:ln w="9525">
            <a:noFill/>
            <a:miter lim="800000"/>
            <a:headEnd/>
            <a:tailEnd/>
          </a:ln>
        </p:spPr>
      </p:pic>
      <p:pic>
        <p:nvPicPr>
          <p:cNvPr id="12293"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3"/>
          <p:cNvSpPr>
            <a:spLocks noGrp="1" noChangeArrowheads="1"/>
          </p:cNvSpPr>
          <p:nvPr>
            <p:ph idx="1"/>
          </p:nvPr>
        </p:nvSpPr>
        <p:spPr>
          <a:xfrm>
            <a:off x="6011863" y="2997200"/>
            <a:ext cx="3132137" cy="4032250"/>
          </a:xfrm>
        </p:spPr>
        <p:txBody>
          <a:bodyPr/>
          <a:lstStyle/>
          <a:p>
            <a:pPr eaLnBrk="1" hangingPunct="1">
              <a:buFont typeface="Wingdings 3" pitchFamily="18" charset="2"/>
              <a:buNone/>
            </a:pPr>
            <a:endParaRPr lang="pl-PL" sz="2000" smtClean="0">
              <a:latin typeface="Arial" charset="0"/>
              <a:cs typeface="Arial" charset="0"/>
            </a:endParaRPr>
          </a:p>
          <a:p>
            <a:pPr eaLnBrk="1" hangingPunct="1">
              <a:lnSpc>
                <a:spcPct val="80000"/>
              </a:lnSpc>
              <a:buFontTx/>
              <a:buNone/>
            </a:pPr>
            <a:endParaRPr lang="pl-PL" sz="2000" smtClean="0">
              <a:latin typeface="Arial" charset="0"/>
              <a:cs typeface="Arial" charset="0"/>
            </a:endParaRPr>
          </a:p>
        </p:txBody>
      </p:sp>
      <p:sp>
        <p:nvSpPr>
          <p:cNvPr id="13315" name="Prostokąt 8"/>
          <p:cNvSpPr>
            <a:spLocks noChangeArrowheads="1"/>
          </p:cNvSpPr>
          <p:nvPr/>
        </p:nvSpPr>
        <p:spPr bwMode="auto">
          <a:xfrm>
            <a:off x="250825" y="1773238"/>
            <a:ext cx="8569325" cy="1878012"/>
          </a:xfrm>
          <a:prstGeom prst="rect">
            <a:avLst/>
          </a:prstGeom>
          <a:noFill/>
          <a:ln w="9525">
            <a:noFill/>
            <a:miter lim="800000"/>
            <a:headEnd/>
            <a:tailEnd/>
          </a:ln>
        </p:spPr>
        <p:txBody>
          <a:bodyPr>
            <a:spAutoFit/>
          </a:bodyPr>
          <a:lstStyle/>
          <a:p>
            <a:r>
              <a:rPr lang="pl-PL" sz="3600" b="1">
                <a:solidFill>
                  <a:srgbClr val="C87D0E"/>
                </a:solidFill>
                <a:ea typeface="Calibri" pitchFamily="34" charset="0"/>
                <a:cs typeface="Times New Roman" pitchFamily="18" charset="0"/>
              </a:rPr>
              <a:t>Symbolem Kruszwicy </a:t>
            </a:r>
            <a:r>
              <a:rPr lang="pl-PL" sz="2000" b="1">
                <a:ea typeface="Calibri" pitchFamily="34" charset="0"/>
                <a:cs typeface="Times New Roman" pitchFamily="18" charset="0"/>
              </a:rPr>
              <a:t>jest ceglana, gotycka wieża z XIV w. zwana Mysią Wieżą. Jak głosi legenda to na niej myszy zjadły króla Popiela. Wieża stanowi pozostałość po zamku króla Kazimierza Wielkiego. Wizualizację zamku przedstawia sztych E.J. Dahlberga.</a:t>
            </a:r>
          </a:p>
          <a:p>
            <a:endParaRPr lang="pl-PL" sz="2000">
              <a:ea typeface="Calibri" pitchFamily="34" charset="0"/>
              <a:cs typeface="Times New Roman" pitchFamily="18" charset="0"/>
            </a:endParaRPr>
          </a:p>
        </p:txBody>
      </p:sp>
      <p:pic>
        <p:nvPicPr>
          <p:cNvPr id="13316" name="Picture 6" descr="C:\Users\Dorota\Desktop\PULPIT do 15 września 2010\zdjęcia do prezentacji\kruszwica-r4.jpg"/>
          <p:cNvPicPr>
            <a:picLocks noChangeAspect="1" noChangeArrowheads="1"/>
          </p:cNvPicPr>
          <p:nvPr/>
        </p:nvPicPr>
        <p:blipFill>
          <a:blip r:embed="rId2" cstate="print"/>
          <a:srcRect/>
          <a:stretch>
            <a:fillRect/>
          </a:stretch>
        </p:blipFill>
        <p:spPr bwMode="auto">
          <a:xfrm>
            <a:off x="1258888" y="3338513"/>
            <a:ext cx="6696075" cy="3546475"/>
          </a:xfrm>
          <a:prstGeom prst="rect">
            <a:avLst/>
          </a:prstGeom>
          <a:noFill/>
          <a:ln w="9525">
            <a:noFill/>
            <a:miter lim="800000"/>
            <a:headEnd/>
            <a:tailEnd/>
          </a:ln>
        </p:spPr>
      </p:pic>
      <p:pic>
        <p:nvPicPr>
          <p:cNvPr id="13317"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6"/>
          <p:cNvSpPr>
            <a:spLocks noChangeArrowheads="1"/>
          </p:cNvSpPr>
          <p:nvPr/>
        </p:nvSpPr>
        <p:spPr bwMode="auto">
          <a:xfrm>
            <a:off x="1836738" y="5805488"/>
            <a:ext cx="5688012" cy="336550"/>
          </a:xfrm>
          <a:prstGeom prst="rect">
            <a:avLst/>
          </a:prstGeom>
          <a:noFill/>
          <a:ln w="9525">
            <a:noFill/>
            <a:miter lim="800000"/>
            <a:headEnd/>
            <a:tailEnd/>
          </a:ln>
        </p:spPr>
        <p:txBody>
          <a:bodyPr>
            <a:spAutoFit/>
          </a:bodyPr>
          <a:lstStyle/>
          <a:p>
            <a:pPr>
              <a:lnSpc>
                <a:spcPct val="80000"/>
              </a:lnSpc>
              <a:spcBef>
                <a:spcPct val="20000"/>
              </a:spcBef>
            </a:pPr>
            <a:r>
              <a:rPr lang="pl-PL" sz="2000" b="1">
                <a:solidFill>
                  <a:schemeClr val="bg1"/>
                </a:solidFill>
              </a:rPr>
              <a:t>Rozwinął się tu przemysł rolno-spożywczy.</a:t>
            </a:r>
          </a:p>
        </p:txBody>
      </p:sp>
      <p:sp>
        <p:nvSpPr>
          <p:cNvPr id="14339" name="Rectangle 12"/>
          <p:cNvSpPr>
            <a:spLocks noChangeArrowheads="1"/>
          </p:cNvSpPr>
          <p:nvPr/>
        </p:nvSpPr>
        <p:spPr bwMode="auto">
          <a:xfrm>
            <a:off x="144463" y="2413000"/>
            <a:ext cx="1763712" cy="1281113"/>
          </a:xfrm>
          <a:prstGeom prst="rect">
            <a:avLst/>
          </a:prstGeom>
          <a:noFill/>
          <a:ln w="9525">
            <a:noFill/>
            <a:miter lim="800000"/>
            <a:headEnd/>
            <a:tailEnd/>
          </a:ln>
        </p:spPr>
        <p:txBody>
          <a:bodyPr anchor="ctr">
            <a:spAutoFit/>
          </a:bodyPr>
          <a:lstStyle/>
          <a:p>
            <a:r>
              <a:rPr lang="pl-PL" sz="2000" b="1">
                <a:solidFill>
                  <a:schemeClr val="bg1"/>
                </a:solidFill>
              </a:rPr>
              <a:t>ZAKŁADY</a:t>
            </a:r>
          </a:p>
          <a:p>
            <a:r>
              <a:rPr lang="pl-PL" sz="2000" b="1">
                <a:solidFill>
                  <a:schemeClr val="bg1"/>
                </a:solidFill>
              </a:rPr>
              <a:t>ZBOŻOWE</a:t>
            </a:r>
          </a:p>
          <a:p>
            <a:r>
              <a:rPr lang="pl-PL" sz="2000" b="1">
                <a:solidFill>
                  <a:schemeClr val="bg1"/>
                </a:solidFill>
              </a:rPr>
              <a:t>KRUSZWICA</a:t>
            </a:r>
          </a:p>
          <a:p>
            <a:endParaRPr lang="pl-PL" b="1">
              <a:solidFill>
                <a:schemeClr val="bg1"/>
              </a:solidFill>
            </a:endParaRPr>
          </a:p>
        </p:txBody>
      </p:sp>
      <p:sp>
        <p:nvSpPr>
          <p:cNvPr id="14340" name="Rectangle 13"/>
          <p:cNvSpPr>
            <a:spLocks noChangeArrowheads="1"/>
          </p:cNvSpPr>
          <p:nvPr/>
        </p:nvSpPr>
        <p:spPr bwMode="auto">
          <a:xfrm>
            <a:off x="1908175" y="2397125"/>
            <a:ext cx="2020888" cy="1006475"/>
          </a:xfrm>
          <a:prstGeom prst="rect">
            <a:avLst/>
          </a:prstGeom>
          <a:noFill/>
          <a:ln w="9525">
            <a:noFill/>
            <a:miter lim="800000"/>
            <a:headEnd/>
            <a:tailEnd/>
          </a:ln>
        </p:spPr>
        <p:txBody>
          <a:bodyPr anchor="ctr">
            <a:spAutoFit/>
          </a:bodyPr>
          <a:lstStyle/>
          <a:p>
            <a:r>
              <a:rPr lang="pl-PL" sz="2000" b="1">
                <a:solidFill>
                  <a:schemeClr val="bg1"/>
                </a:solidFill>
              </a:rPr>
              <a:t>ZAKŁADY</a:t>
            </a:r>
          </a:p>
          <a:p>
            <a:r>
              <a:rPr lang="pl-PL" sz="2000" b="1">
                <a:solidFill>
                  <a:schemeClr val="bg1"/>
                </a:solidFill>
              </a:rPr>
              <a:t>TŁUSZCZOWE</a:t>
            </a:r>
          </a:p>
          <a:p>
            <a:r>
              <a:rPr lang="pl-PL" sz="2000" b="1">
                <a:solidFill>
                  <a:schemeClr val="bg1"/>
                </a:solidFill>
              </a:rPr>
              <a:t>KRUSZWICA </a:t>
            </a:r>
          </a:p>
        </p:txBody>
      </p:sp>
      <p:sp>
        <p:nvSpPr>
          <p:cNvPr id="14341" name="Rectangle 14"/>
          <p:cNvSpPr>
            <a:spLocks noChangeArrowheads="1"/>
          </p:cNvSpPr>
          <p:nvPr/>
        </p:nvSpPr>
        <p:spPr bwMode="auto">
          <a:xfrm>
            <a:off x="3924300" y="2397125"/>
            <a:ext cx="1809750" cy="1006475"/>
          </a:xfrm>
          <a:prstGeom prst="rect">
            <a:avLst/>
          </a:prstGeom>
          <a:noFill/>
          <a:ln w="9525">
            <a:noFill/>
            <a:miter lim="800000"/>
            <a:headEnd/>
            <a:tailEnd/>
          </a:ln>
        </p:spPr>
        <p:txBody>
          <a:bodyPr wrap="none" anchor="ctr">
            <a:spAutoFit/>
          </a:bodyPr>
          <a:lstStyle/>
          <a:p>
            <a:r>
              <a:rPr lang="pl-PL" sz="2000" b="1">
                <a:solidFill>
                  <a:schemeClr val="bg1"/>
                </a:solidFill>
              </a:rPr>
              <a:t>ELEWATORY</a:t>
            </a:r>
          </a:p>
          <a:p>
            <a:r>
              <a:rPr lang="pl-PL" sz="2000" b="1">
                <a:solidFill>
                  <a:schemeClr val="bg1"/>
                </a:solidFill>
              </a:rPr>
              <a:t>ZBOŻOWE</a:t>
            </a:r>
          </a:p>
          <a:p>
            <a:r>
              <a:rPr lang="pl-PL" sz="2000" b="1">
                <a:solidFill>
                  <a:schemeClr val="bg1"/>
                </a:solidFill>
              </a:rPr>
              <a:t>ŁOKIETEK</a:t>
            </a:r>
          </a:p>
        </p:txBody>
      </p:sp>
      <p:sp>
        <p:nvSpPr>
          <p:cNvPr id="14342" name="Rectangle 15"/>
          <p:cNvSpPr>
            <a:spLocks noChangeArrowheads="1"/>
          </p:cNvSpPr>
          <p:nvPr/>
        </p:nvSpPr>
        <p:spPr bwMode="auto">
          <a:xfrm>
            <a:off x="5872163" y="2416175"/>
            <a:ext cx="1795462" cy="701675"/>
          </a:xfrm>
          <a:prstGeom prst="rect">
            <a:avLst/>
          </a:prstGeom>
          <a:noFill/>
          <a:ln w="9525">
            <a:noFill/>
            <a:miter lim="800000"/>
            <a:headEnd/>
            <a:tailEnd/>
          </a:ln>
        </p:spPr>
        <p:txBody>
          <a:bodyPr wrap="none" anchor="ctr">
            <a:spAutoFit/>
          </a:bodyPr>
          <a:lstStyle/>
          <a:p>
            <a:r>
              <a:rPr lang="pl-PL" sz="2000" b="1">
                <a:solidFill>
                  <a:schemeClr val="bg1"/>
                </a:solidFill>
              </a:rPr>
              <a:t>CUKROWNIA</a:t>
            </a:r>
          </a:p>
          <a:p>
            <a:r>
              <a:rPr lang="pl-PL" sz="2000" b="1">
                <a:solidFill>
                  <a:schemeClr val="bg1"/>
                </a:solidFill>
              </a:rPr>
              <a:t>KRUSZWICA</a:t>
            </a:r>
          </a:p>
        </p:txBody>
      </p:sp>
      <p:pic>
        <p:nvPicPr>
          <p:cNvPr id="14343" name="Picture 7" descr="DSC_0079"/>
          <p:cNvPicPr>
            <a:picLocks noChangeAspect="1" noChangeArrowheads="1"/>
          </p:cNvPicPr>
          <p:nvPr/>
        </p:nvPicPr>
        <p:blipFill>
          <a:blip r:embed="rId2" cstate="print"/>
          <a:srcRect/>
          <a:stretch>
            <a:fillRect/>
          </a:stretch>
        </p:blipFill>
        <p:spPr bwMode="auto">
          <a:xfrm>
            <a:off x="468313" y="1871663"/>
            <a:ext cx="3954462" cy="5013325"/>
          </a:xfrm>
          <a:prstGeom prst="rect">
            <a:avLst/>
          </a:prstGeom>
          <a:noFill/>
          <a:ln w="9525">
            <a:noFill/>
            <a:miter lim="800000"/>
            <a:headEnd/>
            <a:tailEnd/>
          </a:ln>
        </p:spPr>
      </p:pic>
      <p:pic>
        <p:nvPicPr>
          <p:cNvPr id="14344" name="Picture 4" descr="C:\Users\Dorota\Desktop\historia3.jpg"/>
          <p:cNvPicPr>
            <a:picLocks noChangeAspect="1" noChangeArrowheads="1"/>
          </p:cNvPicPr>
          <p:nvPr/>
        </p:nvPicPr>
        <p:blipFill>
          <a:blip r:embed="rId3" cstate="print"/>
          <a:srcRect/>
          <a:stretch>
            <a:fillRect/>
          </a:stretch>
        </p:blipFill>
        <p:spPr bwMode="auto">
          <a:xfrm>
            <a:off x="4643438" y="4559300"/>
            <a:ext cx="4500562" cy="2298700"/>
          </a:xfrm>
          <a:prstGeom prst="rect">
            <a:avLst/>
          </a:prstGeom>
          <a:noFill/>
          <a:ln w="9525">
            <a:noFill/>
            <a:miter lim="800000"/>
            <a:headEnd/>
            <a:tailEnd/>
          </a:ln>
        </p:spPr>
      </p:pic>
      <p:sp>
        <p:nvSpPr>
          <p:cNvPr id="12" name="Rectangle 12"/>
          <p:cNvSpPr>
            <a:spLocks noChangeArrowheads="1"/>
          </p:cNvSpPr>
          <p:nvPr/>
        </p:nvSpPr>
        <p:spPr bwMode="auto">
          <a:xfrm>
            <a:off x="4572000" y="1762125"/>
            <a:ext cx="4572000" cy="3200400"/>
          </a:xfrm>
          <a:prstGeom prst="rect">
            <a:avLst/>
          </a:prstGeom>
          <a:noFill/>
          <a:ln w="9525">
            <a:noFill/>
            <a:miter lim="800000"/>
            <a:headEnd/>
            <a:tailEnd/>
          </a:ln>
          <a:effectLst/>
        </p:spPr>
        <p:txBody>
          <a:bodyPr anchor="ctr">
            <a:spAutoFit/>
          </a:bodyPr>
          <a:lstStyle/>
          <a:p>
            <a:pPr eaLnBrk="0" hangingPunct="0">
              <a:defRPr/>
            </a:pPr>
            <a:r>
              <a:rPr lang="pl-PL" sz="3200" b="1" dirty="0">
                <a:solidFill>
                  <a:schemeClr val="accent1">
                    <a:lumMod val="75000"/>
                  </a:schemeClr>
                </a:solidFill>
                <a:latin typeface="Arial" pitchFamily="34" charset="0"/>
                <a:cs typeface="Arial" pitchFamily="34" charset="0"/>
              </a:rPr>
              <a:t>Do cennych zabytków Kruszwicy </a:t>
            </a:r>
            <a:r>
              <a:rPr lang="pl-PL" sz="2000" b="1" dirty="0">
                <a:latin typeface="Arial" pitchFamily="34" charset="0"/>
                <a:cs typeface="Arial" pitchFamily="34" charset="0"/>
              </a:rPr>
              <a:t>należy:</a:t>
            </a:r>
          </a:p>
          <a:p>
            <a:pPr eaLnBrk="0" hangingPunct="0">
              <a:buFont typeface="Wingdings" pitchFamily="2" charset="2"/>
              <a:buChar char="§"/>
              <a:defRPr/>
            </a:pPr>
            <a:r>
              <a:rPr lang="pl-PL" sz="2000" b="1" dirty="0">
                <a:latin typeface="Arial" pitchFamily="34" charset="0"/>
                <a:cs typeface="Arial" pitchFamily="34" charset="0"/>
              </a:rPr>
              <a:t> romańska kolegiata wzniesiona w latach 1120-1140</a:t>
            </a:r>
          </a:p>
          <a:p>
            <a:pPr eaLnBrk="0" hangingPunct="0">
              <a:buFont typeface="Wingdings" pitchFamily="2" charset="2"/>
              <a:buChar char="§"/>
              <a:defRPr/>
            </a:pPr>
            <a:r>
              <a:rPr lang="pl-PL" sz="2000" b="1" dirty="0">
                <a:latin typeface="Arial" pitchFamily="34" charset="0"/>
                <a:cs typeface="Arial" pitchFamily="34" charset="0"/>
              </a:rPr>
              <a:t>Stare Miasto wraz z rynkiem i zabytkowymi kamienicami</a:t>
            </a:r>
          </a:p>
          <a:p>
            <a:pPr eaLnBrk="0" hangingPunct="0">
              <a:buFont typeface="Wingdings" pitchFamily="2" charset="2"/>
              <a:buChar char="§"/>
              <a:defRPr/>
            </a:pPr>
            <a:r>
              <a:rPr lang="pl-PL" sz="2000" b="1" dirty="0">
                <a:latin typeface="Arial" pitchFamily="34" charset="0"/>
                <a:cs typeface="Arial" pitchFamily="34" charset="0"/>
              </a:rPr>
              <a:t> kościół kopułowy św. Teresy z 1922 roku.</a:t>
            </a:r>
          </a:p>
          <a:p>
            <a:pPr eaLnBrk="0" hangingPunct="0">
              <a:defRPr/>
            </a:pPr>
            <a:endParaRPr lang="pl-PL" dirty="0">
              <a:latin typeface="Arial" pitchFamily="34" charset="0"/>
              <a:cs typeface="Arial" pitchFamily="34" charset="0"/>
            </a:endParaRPr>
          </a:p>
        </p:txBody>
      </p:sp>
      <p:pic>
        <p:nvPicPr>
          <p:cNvPr id="14346" name="Picture 6" descr="C:\Users\Dorota\Desktop\17 - Kopia.jpg"/>
          <p:cNvPicPr>
            <a:picLocks noChangeAspect="1" noChangeArrowheads="1"/>
          </p:cNvPicPr>
          <p:nvPr/>
        </p:nvPicPr>
        <p:blipFill>
          <a:blip r:embed="rId4"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descr="C:\Users\Dorota\Desktop\z acer\dysk c\Pulpit\Nowy folder (2)\DSC_0125.JPG"/>
          <p:cNvPicPr>
            <a:picLocks noChangeAspect="1" noChangeArrowheads="1"/>
          </p:cNvPicPr>
          <p:nvPr/>
        </p:nvPicPr>
        <p:blipFill>
          <a:blip r:embed="rId2" cstate="print"/>
          <a:srcRect/>
          <a:stretch>
            <a:fillRect/>
          </a:stretch>
        </p:blipFill>
        <p:spPr bwMode="auto">
          <a:xfrm>
            <a:off x="0" y="1871663"/>
            <a:ext cx="9167813" cy="5013325"/>
          </a:xfrm>
          <a:prstGeom prst="rect">
            <a:avLst/>
          </a:prstGeom>
          <a:noFill/>
          <a:ln w="9525">
            <a:noFill/>
            <a:miter lim="800000"/>
            <a:headEnd/>
            <a:tailEnd/>
          </a:ln>
        </p:spPr>
      </p:pic>
      <p:sp>
        <p:nvSpPr>
          <p:cNvPr id="9" name="Rectangle 3"/>
          <p:cNvSpPr txBox="1">
            <a:spLocks noChangeArrowheads="1"/>
          </p:cNvSpPr>
          <p:nvPr/>
        </p:nvSpPr>
        <p:spPr bwMode="auto">
          <a:xfrm>
            <a:off x="0" y="1916113"/>
            <a:ext cx="8964613" cy="4941887"/>
          </a:xfrm>
          <a:prstGeom prst="rect">
            <a:avLst/>
          </a:prstGeom>
          <a:noFill/>
          <a:ln w="9525">
            <a:noFill/>
            <a:miter lim="800000"/>
            <a:headEnd/>
            <a:tailEnd/>
          </a:ln>
        </p:spPr>
        <p:txBody>
          <a:bodyPr>
            <a:normAutofit/>
          </a:bodyPr>
          <a:lstStyle/>
          <a:p>
            <a:pPr marL="365125" indent="-255588" eaLnBrk="0" hangingPunct="0">
              <a:spcBef>
                <a:spcPts val="400"/>
              </a:spcBef>
              <a:buClr>
                <a:schemeClr val="accent1"/>
              </a:buClr>
              <a:buSzPct val="68000"/>
              <a:buFont typeface="Wingdings 3" pitchFamily="18" charset="2"/>
              <a:buNone/>
              <a:defRPr/>
            </a:pPr>
            <a:r>
              <a:rPr lang="pl-PL" sz="3600" b="1" dirty="0">
                <a:solidFill>
                  <a:schemeClr val="accent1">
                    <a:lumMod val="75000"/>
                  </a:schemeClr>
                </a:solidFill>
                <a:effectLst>
                  <a:outerShdw blurRad="38100" dist="38100" dir="2700000" algn="tl">
                    <a:srgbClr val="000000">
                      <a:alpha val="43137"/>
                    </a:srgbClr>
                  </a:outerShdw>
                </a:effectLst>
                <a:latin typeface="Arial" pitchFamily="34" charset="0"/>
                <a:cs typeface="Arial" pitchFamily="34" charset="0"/>
              </a:rPr>
              <a:t>  Jezioro Gopło </a:t>
            </a:r>
            <a:r>
              <a:rPr lang="pl-PL" sz="2000" b="1" dirty="0">
                <a:solidFill>
                  <a:schemeClr val="bg1"/>
                </a:solidFill>
                <a:effectLst>
                  <a:outerShdw blurRad="38100" dist="38100" dir="2700000" algn="tl">
                    <a:srgbClr val="000000">
                      <a:alpha val="43137"/>
                    </a:srgbClr>
                  </a:outerShdw>
                </a:effectLst>
                <a:latin typeface="Arial" pitchFamily="34" charset="0"/>
                <a:cs typeface="Arial" pitchFamily="34" charset="0"/>
              </a:rPr>
              <a:t>jest największym jeziorem Pojezierza Wielkopolsko-Kujawskiego i dziewiątym pod względem wielkości jeziorem w Polsce. Jezioro posiada urozmaiconą linię brzegową o długości 87,5 km, liczne zatoki, wyspy i półwyspy.</a:t>
            </a:r>
          </a:p>
          <a:p>
            <a:pPr marL="365125" indent="-255588" eaLnBrk="0" hangingPunct="0">
              <a:spcBef>
                <a:spcPts val="400"/>
              </a:spcBef>
              <a:buClr>
                <a:schemeClr val="accent1"/>
              </a:buClr>
              <a:buSzPct val="68000"/>
              <a:buFont typeface="Wingdings 3" pitchFamily="18" charset="2"/>
              <a:buNone/>
              <a:defRPr/>
            </a:pPr>
            <a:endParaRPr lang="pl-PL" sz="2000" b="1" dirty="0">
              <a:solidFill>
                <a:schemeClr val="bg1"/>
              </a:solidFill>
              <a:effectLst>
                <a:outerShdw blurRad="38100" dist="38100" dir="2700000" algn="tl">
                  <a:srgbClr val="000000">
                    <a:alpha val="43137"/>
                  </a:srgbClr>
                </a:outerShdw>
              </a:effectLst>
              <a:latin typeface="Arial" pitchFamily="34" charset="0"/>
              <a:cs typeface="Arial" pitchFamily="34" charset="0"/>
            </a:endParaRPr>
          </a:p>
          <a:p>
            <a:pPr marL="365125" indent="-255588" eaLnBrk="0" hangingPunct="0">
              <a:spcBef>
                <a:spcPts val="400"/>
              </a:spcBef>
              <a:buClr>
                <a:schemeClr val="accent1"/>
              </a:buClr>
              <a:buSzPct val="68000"/>
              <a:buFont typeface="Wingdings 3" pitchFamily="18" charset="2"/>
              <a:buNone/>
              <a:defRPr/>
            </a:pPr>
            <a:endParaRPr lang="pl-PL" sz="2000" b="1" dirty="0">
              <a:solidFill>
                <a:schemeClr val="bg1"/>
              </a:solidFill>
              <a:effectLst>
                <a:outerShdw blurRad="38100" dist="38100" dir="2700000" algn="tl">
                  <a:srgbClr val="000000">
                    <a:alpha val="43137"/>
                  </a:srgbClr>
                </a:outerShdw>
              </a:effectLst>
              <a:latin typeface="Arial" pitchFamily="34" charset="0"/>
              <a:cs typeface="Arial" pitchFamily="34" charset="0"/>
            </a:endParaRPr>
          </a:p>
          <a:p>
            <a:pPr marL="365125" indent="-255588" eaLnBrk="0" hangingPunct="0">
              <a:spcBef>
                <a:spcPts val="400"/>
              </a:spcBef>
              <a:buClr>
                <a:schemeClr val="accent1"/>
              </a:buClr>
              <a:buSzPct val="68000"/>
              <a:buFont typeface="Wingdings 3" pitchFamily="18" charset="2"/>
              <a:buNone/>
              <a:defRPr/>
            </a:pPr>
            <a:endParaRPr lang="pl-PL" sz="2000" b="1" dirty="0">
              <a:solidFill>
                <a:schemeClr val="bg1"/>
              </a:solidFill>
              <a:effectLst>
                <a:outerShdw blurRad="38100" dist="38100" dir="2700000" algn="tl">
                  <a:srgbClr val="000000">
                    <a:alpha val="43137"/>
                  </a:srgbClr>
                </a:outerShdw>
              </a:effectLst>
              <a:latin typeface="Arial" pitchFamily="34" charset="0"/>
              <a:cs typeface="Arial" pitchFamily="34" charset="0"/>
            </a:endParaRPr>
          </a:p>
          <a:p>
            <a:pPr marL="365125" indent="-255588" eaLnBrk="0" hangingPunct="0">
              <a:spcBef>
                <a:spcPts val="400"/>
              </a:spcBef>
              <a:buClr>
                <a:schemeClr val="accent1"/>
              </a:buClr>
              <a:buSzPct val="68000"/>
              <a:buFont typeface="Wingdings 3" pitchFamily="18" charset="2"/>
              <a:buNone/>
              <a:defRPr/>
            </a:pPr>
            <a:r>
              <a:rPr lang="pl-PL" sz="2000" b="1" dirty="0">
                <a:solidFill>
                  <a:schemeClr val="bg1"/>
                </a:solidFill>
                <a:effectLst>
                  <a:outerShdw blurRad="38100" dist="38100" dir="2700000" algn="tl">
                    <a:srgbClr val="000000">
                      <a:alpha val="43137"/>
                    </a:srgbClr>
                  </a:outerShdw>
                </a:effectLst>
                <a:latin typeface="Arial" pitchFamily="34" charset="0"/>
                <a:cs typeface="Arial" pitchFamily="34" charset="0"/>
              </a:rPr>
              <a:t>   </a:t>
            </a:r>
          </a:p>
          <a:p>
            <a:pPr marL="365125" indent="-255588" eaLnBrk="0" hangingPunct="0">
              <a:spcBef>
                <a:spcPts val="400"/>
              </a:spcBef>
              <a:buClr>
                <a:schemeClr val="accent1"/>
              </a:buClr>
              <a:buSzPct val="68000"/>
              <a:buFont typeface="Wingdings 3" pitchFamily="18" charset="2"/>
              <a:buNone/>
              <a:defRPr/>
            </a:pPr>
            <a:r>
              <a:rPr lang="pl-PL" sz="2000" b="1" dirty="0">
                <a:solidFill>
                  <a:schemeClr val="bg1"/>
                </a:solidFill>
                <a:effectLst>
                  <a:outerShdw blurRad="38100" dist="38100" dir="2700000" algn="tl">
                    <a:srgbClr val="000000">
                      <a:alpha val="43137"/>
                    </a:srgbClr>
                  </a:outerShdw>
                </a:effectLst>
                <a:latin typeface="Arial" pitchFamily="34" charset="0"/>
                <a:cs typeface="Arial" pitchFamily="34" charset="0"/>
              </a:rPr>
              <a:t>    </a:t>
            </a:r>
          </a:p>
          <a:p>
            <a:pPr marL="365125" indent="-255588" eaLnBrk="0" hangingPunct="0">
              <a:spcBef>
                <a:spcPts val="400"/>
              </a:spcBef>
              <a:buClr>
                <a:schemeClr val="accent1"/>
              </a:buClr>
              <a:buSzPct val="68000"/>
              <a:buFont typeface="Wingdings 3" pitchFamily="18" charset="2"/>
              <a:buNone/>
              <a:defRPr/>
            </a:pPr>
            <a:r>
              <a:rPr lang="pl-PL" sz="2000" b="1" dirty="0">
                <a:solidFill>
                  <a:schemeClr val="bg1"/>
                </a:solidFill>
                <a:effectLst>
                  <a:outerShdw blurRad="38100" dist="38100" dir="2700000" algn="tl">
                    <a:srgbClr val="000000">
                      <a:alpha val="43137"/>
                    </a:srgbClr>
                  </a:outerShdw>
                </a:effectLst>
                <a:latin typeface="Arial" pitchFamily="34" charset="0"/>
                <a:cs typeface="Arial" pitchFamily="34" charset="0"/>
              </a:rPr>
              <a:t>    Na Gople i w bezpośrednim jego otoczeniu gnieździ się kilka gatunków ptaków silnie zagrożonych wyginięciem, które znajdują się w polskiej i światowej Czerwonej Księdze Zwierząt. Teren ten objęty jest programem Europejska Sieć Ekologiczna NATURA 2000.</a:t>
            </a:r>
            <a:endParaRPr lang="pl-PL" sz="2000" dirty="0">
              <a:solidFill>
                <a:schemeClr val="bg1"/>
              </a:solidFill>
              <a:effectLst>
                <a:outerShdw blurRad="38100" dist="38100" dir="2700000" algn="tl">
                  <a:srgbClr val="000000">
                    <a:alpha val="43137"/>
                  </a:srgbClr>
                </a:outerShdw>
              </a:effectLst>
              <a:latin typeface="Arial" pitchFamily="34" charset="0"/>
              <a:cs typeface="Arial" pitchFamily="34" charset="0"/>
            </a:endParaRPr>
          </a:p>
        </p:txBody>
      </p:sp>
      <p:pic>
        <p:nvPicPr>
          <p:cNvPr id="15364"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p:cNvSpPr>
            <a:spLocks noChangeArrowheads="1"/>
          </p:cNvSpPr>
          <p:nvPr/>
        </p:nvSpPr>
        <p:spPr bwMode="auto">
          <a:xfrm>
            <a:off x="827088" y="2193925"/>
            <a:ext cx="7273925" cy="1630363"/>
          </a:xfrm>
          <a:prstGeom prst="rect">
            <a:avLst/>
          </a:prstGeom>
          <a:noFill/>
          <a:ln w="9525">
            <a:noFill/>
            <a:miter lim="800000"/>
            <a:headEnd/>
            <a:tailEnd/>
          </a:ln>
          <a:effectLst/>
        </p:spPr>
        <p:txBody>
          <a:bodyPr anchor="ctr">
            <a:spAutoFit/>
          </a:bodyPr>
          <a:lstStyle/>
          <a:p>
            <a:pPr eaLnBrk="0" hangingPunct="0">
              <a:defRPr/>
            </a:pPr>
            <a:r>
              <a:rPr lang="pl-PL" sz="2000" b="1">
                <a:effectLst>
                  <a:outerShdw blurRad="38100" dist="38100" dir="2700000" algn="tl">
                    <a:srgbClr val="C0C0C0"/>
                  </a:outerShdw>
                </a:effectLst>
              </a:rPr>
              <a:t>W Kruszwicy funkcjonują obecnie dwa przedszkola, dwie szkoły podstawowe, dwa gimnazja oraz dwie szkoły średnie. Działa Centrum Kultury i Sportu „Ziemowit”, prężnie rozwija się sport. W 2011 r. w Kruszwicy odbywać się będą Mistrzostwa Europy Juniorów w Wioślarstwie. </a:t>
            </a:r>
            <a:endParaRPr lang="pl-PL" sz="2000">
              <a:effectLst>
                <a:outerShdw blurRad="38100" dist="38100" dir="2700000" algn="tl">
                  <a:srgbClr val="C0C0C0"/>
                </a:outerShdw>
              </a:effectLst>
            </a:endParaRPr>
          </a:p>
        </p:txBody>
      </p:sp>
      <p:pic>
        <p:nvPicPr>
          <p:cNvPr id="16387" name="Picture 5" descr="C:\Users\Dorota\Desktop\DSC_0163.JPG"/>
          <p:cNvPicPr>
            <a:picLocks noChangeAspect="1" noChangeArrowheads="1"/>
          </p:cNvPicPr>
          <p:nvPr/>
        </p:nvPicPr>
        <p:blipFill>
          <a:blip r:embed="rId2" cstate="print"/>
          <a:srcRect/>
          <a:stretch>
            <a:fillRect/>
          </a:stretch>
        </p:blipFill>
        <p:spPr bwMode="auto">
          <a:xfrm>
            <a:off x="-11113" y="4365625"/>
            <a:ext cx="9167813" cy="1743075"/>
          </a:xfrm>
          <a:prstGeom prst="rect">
            <a:avLst/>
          </a:prstGeom>
          <a:noFill/>
          <a:ln w="9525">
            <a:noFill/>
            <a:miter lim="800000"/>
            <a:headEnd/>
            <a:tailEnd/>
          </a:ln>
        </p:spPr>
      </p:pic>
      <p:pic>
        <p:nvPicPr>
          <p:cNvPr id="16388"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827088" y="1889125"/>
            <a:ext cx="7596187" cy="1323975"/>
          </a:xfrm>
          <a:prstGeom prst="rect">
            <a:avLst/>
          </a:prstGeom>
          <a:noFill/>
          <a:ln w="9525">
            <a:noFill/>
            <a:miter lim="800000"/>
            <a:headEnd/>
            <a:tailEnd/>
          </a:ln>
        </p:spPr>
        <p:txBody>
          <a:bodyPr anchor="ctr">
            <a:spAutoFit/>
          </a:bodyPr>
          <a:lstStyle/>
          <a:p>
            <a:pPr eaLnBrk="0" hangingPunct="0"/>
            <a:r>
              <a:rPr lang="pl-PL" sz="2000" b="1"/>
              <a:t>W gminie Kruszwica, dzięki żyznym glebom czarnoziemu kujawskiego na wysokim poziomie stoi rolnictwo i rozwinął się przemysł rolno-spożywczy (Zakłady Tłuszczowe, Cukrownia, Vin-Kon, Zakłady Zbożowe).</a:t>
            </a:r>
            <a:endParaRPr lang="pl-PL"/>
          </a:p>
        </p:txBody>
      </p:sp>
      <p:pic>
        <p:nvPicPr>
          <p:cNvPr id="17411" name="Picture 7" descr="zt z daleka"/>
          <p:cNvPicPr>
            <a:picLocks noChangeAspect="1" noChangeArrowheads="1"/>
          </p:cNvPicPr>
          <p:nvPr/>
        </p:nvPicPr>
        <p:blipFill>
          <a:blip r:embed="rId2" cstate="print"/>
          <a:srcRect/>
          <a:stretch>
            <a:fillRect/>
          </a:stretch>
        </p:blipFill>
        <p:spPr bwMode="auto">
          <a:xfrm>
            <a:off x="0" y="3573463"/>
            <a:ext cx="6664325" cy="3311525"/>
          </a:xfrm>
          <a:prstGeom prst="rect">
            <a:avLst/>
          </a:prstGeom>
          <a:noFill/>
          <a:ln w="9525">
            <a:noFill/>
            <a:miter lim="800000"/>
            <a:headEnd/>
            <a:tailEnd/>
          </a:ln>
        </p:spPr>
      </p:pic>
      <p:pic>
        <p:nvPicPr>
          <p:cNvPr id="17412" name="Picture 1" descr="C:\Users\Dorota\Desktop\z acer\dysk c\Pulpit\PULPIT do 29 maja 2010\Nowy folder\DSC_0039.JPG"/>
          <p:cNvPicPr>
            <a:picLocks noChangeAspect="1" noChangeArrowheads="1"/>
          </p:cNvPicPr>
          <p:nvPr/>
        </p:nvPicPr>
        <p:blipFill>
          <a:blip r:embed="rId3" cstate="print"/>
          <a:srcRect/>
          <a:stretch>
            <a:fillRect/>
          </a:stretch>
        </p:blipFill>
        <p:spPr bwMode="auto">
          <a:xfrm>
            <a:off x="4211638" y="3581400"/>
            <a:ext cx="4968875" cy="3303588"/>
          </a:xfrm>
          <a:prstGeom prst="rect">
            <a:avLst/>
          </a:prstGeom>
          <a:noFill/>
          <a:ln w="9525">
            <a:noFill/>
            <a:miter lim="800000"/>
            <a:headEnd/>
            <a:tailEnd/>
          </a:ln>
        </p:spPr>
      </p:pic>
      <p:pic>
        <p:nvPicPr>
          <p:cNvPr id="17413" name="Picture 7" descr="DSC_0024"/>
          <p:cNvPicPr>
            <a:picLocks noChangeAspect="1" noChangeArrowheads="1"/>
          </p:cNvPicPr>
          <p:nvPr/>
        </p:nvPicPr>
        <p:blipFill>
          <a:blip r:embed="rId4" cstate="print"/>
          <a:srcRect/>
          <a:stretch>
            <a:fillRect/>
          </a:stretch>
        </p:blipFill>
        <p:spPr bwMode="auto">
          <a:xfrm>
            <a:off x="2849563" y="3573463"/>
            <a:ext cx="3451225" cy="3284537"/>
          </a:xfrm>
          <a:prstGeom prst="rect">
            <a:avLst/>
          </a:prstGeom>
          <a:noFill/>
          <a:ln w="9525">
            <a:noFill/>
            <a:miter lim="800000"/>
            <a:headEnd/>
            <a:tailEnd/>
          </a:ln>
        </p:spPr>
      </p:pic>
      <p:pic>
        <p:nvPicPr>
          <p:cNvPr id="17414" name="Picture 6" descr="C:\Users\Dorota\Desktop\17 - Kopia.jpg"/>
          <p:cNvPicPr>
            <a:picLocks noChangeAspect="1" noChangeArrowheads="1"/>
          </p:cNvPicPr>
          <p:nvPr/>
        </p:nvPicPr>
        <p:blipFill>
          <a:blip r:embed="rId5"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idx="1"/>
          </p:nvPr>
        </p:nvSpPr>
        <p:spPr>
          <a:xfrm>
            <a:off x="539750" y="2205038"/>
            <a:ext cx="8229600" cy="2087562"/>
          </a:xfrm>
        </p:spPr>
        <p:txBody>
          <a:bodyPr/>
          <a:lstStyle/>
          <a:p>
            <a:pPr eaLnBrk="1" hangingPunct="1">
              <a:buFontTx/>
              <a:buNone/>
            </a:pPr>
            <a:r>
              <a:rPr lang="pl-PL" sz="2000" b="1" smtClean="0">
                <a:latin typeface="Arial" charset="0"/>
                <a:cs typeface="Arial" charset="0"/>
              </a:rPr>
              <a:t>   Lokalna społeczność dostrzegła potrzebę rozwoju swojego miasta w zakresie turystyki, co wielokrotnie sygnalizowała władzom miasta, które podjęły decyzję o opracowaniu i realizacji projektu pn. „Goplańskie dziedzictwo kulturowe i przyrodnicze Kruszwicy bazą dla turystyki, rekreacji, edukacji i sportu”. </a:t>
            </a:r>
          </a:p>
          <a:p>
            <a:pPr eaLnBrk="1" hangingPunct="1">
              <a:buFontTx/>
              <a:buNone/>
            </a:pPr>
            <a:endParaRPr lang="pl-PL" sz="2000" b="1" smtClean="0">
              <a:latin typeface="Arial" charset="0"/>
              <a:cs typeface="Arial" charset="0"/>
            </a:endParaRPr>
          </a:p>
        </p:txBody>
      </p:sp>
      <p:pic>
        <p:nvPicPr>
          <p:cNvPr id="18435"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395288" y="1916113"/>
            <a:ext cx="8353425" cy="4032250"/>
          </a:xfrm>
          <a:prstGeom prst="rect">
            <a:avLst/>
          </a:prstGeom>
        </p:spPr>
        <p:txBody>
          <a:bodyPr>
            <a:spAutoFit/>
          </a:bodyPr>
          <a:lstStyle/>
          <a:p>
            <a:pPr>
              <a:defRPr/>
            </a:pPr>
            <a:r>
              <a:rPr lang="pl-PL" sz="3600" b="1" dirty="0">
                <a:solidFill>
                  <a:schemeClr val="accent1">
                    <a:lumMod val="75000"/>
                  </a:schemeClr>
                </a:solidFill>
              </a:rPr>
              <a:t>Początki projektu sięgają </a:t>
            </a:r>
            <a:r>
              <a:rPr lang="pl-PL" sz="2000" b="1" dirty="0"/>
              <a:t>2004 r., kiedy zlecono firmie </a:t>
            </a:r>
            <a:r>
              <a:rPr lang="pl-PL" sz="2000" b="1" dirty="0" err="1"/>
              <a:t>Ekosan-Projekt</a:t>
            </a:r>
            <a:r>
              <a:rPr lang="pl-PL" sz="2000" b="1" dirty="0"/>
              <a:t> w Bydgoszczy wykonanie projektu ścieżek pieszo-rowerowych wzdłuż jeziora Gopło. W 2009 r. uzyskano decyzję o środowiskowych uwarunkowaniach zgody na realizację przedsięwzięcia. Inwestycja wymagała łącznie 12 pozwoleń na budowę.  Na rozszerzenie pozwolenia na budowę ścieżki rowerowej od ul. Zamkowej do ul. Ziemowita potrzebna była także opinia Regionalnego Dyrektora Ochrony Środowiska w Bydgoszczy, a na budowę pomostów pozwolenia </a:t>
            </a:r>
            <a:r>
              <a:rPr lang="pl-PL" sz="2000" b="1" dirty="0" err="1"/>
              <a:t>wodnoprawne</a:t>
            </a:r>
            <a:r>
              <a:rPr lang="pl-PL" sz="2000" b="1" dirty="0"/>
              <a:t>.  Nadzór formalny nad realizacją przedsięwzięcia  znajduje się w kompetencjach pracowników Referatu Planowania, Rozwoju, Inwestycji i Nieruchomości Urzędu Miejskiego w Kruszwicy.</a:t>
            </a:r>
          </a:p>
        </p:txBody>
      </p:sp>
      <p:pic>
        <p:nvPicPr>
          <p:cNvPr id="19459"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Prostokąt 4"/>
          <p:cNvSpPr>
            <a:spLocks noChangeArrowheads="1"/>
          </p:cNvSpPr>
          <p:nvPr/>
        </p:nvSpPr>
        <p:spPr bwMode="auto">
          <a:xfrm>
            <a:off x="755650" y="2060575"/>
            <a:ext cx="7632700" cy="3478213"/>
          </a:xfrm>
          <a:prstGeom prst="rect">
            <a:avLst/>
          </a:prstGeom>
          <a:noFill/>
          <a:ln w="9525">
            <a:noFill/>
            <a:miter lim="800000"/>
            <a:headEnd/>
            <a:tailEnd/>
          </a:ln>
        </p:spPr>
        <p:txBody>
          <a:bodyPr>
            <a:spAutoFit/>
          </a:bodyPr>
          <a:lstStyle/>
          <a:p>
            <a:r>
              <a:rPr lang="pl-PL" sz="2000" b="1"/>
              <a:t>Projekt zakwalifikowano do projektów kluczowych RPO WK-P i 28 sierpnia 2008 r. pomiędzy Gminą Kruszwica a Województwem Kujawsko-Pomorskim podpisana została tzw. Pre-umowa dotycząca przygotowania indywidualnego projektu kluczowego. Wniosek o dofinansowanie złożony został w czerwcu 2009 r., który przeszedł następnie etapy oceny dokonanej przez Departament Wdrażania Regionalnego Programu Operacyjnego Urzędu Marszałkowskiego Województwa Kujawsko-Pomorskiego. Umowę o dofinansowanie realizacji projektu natomiast podpisano 25 marca 2010 r.</a:t>
            </a:r>
          </a:p>
        </p:txBody>
      </p:sp>
      <p:pic>
        <p:nvPicPr>
          <p:cNvPr id="20483"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684213" y="2276475"/>
            <a:ext cx="7110412" cy="2740025"/>
          </a:xfrm>
          <a:prstGeom prst="rect">
            <a:avLst/>
          </a:prstGeom>
        </p:spPr>
        <p:txBody>
          <a:bodyPr>
            <a:spAutoFit/>
          </a:bodyPr>
          <a:lstStyle/>
          <a:p>
            <a:pPr>
              <a:defRPr/>
            </a:pPr>
            <a:r>
              <a:rPr lang="pl-PL" sz="3600" b="1" dirty="0">
                <a:solidFill>
                  <a:schemeClr val="accent1">
                    <a:lumMod val="75000"/>
                  </a:schemeClr>
                </a:solidFill>
              </a:rPr>
              <a:t>W celu wyłonienia wykonawców </a:t>
            </a:r>
            <a:r>
              <a:rPr lang="pl-PL" sz="2000" b="1" dirty="0"/>
              <a:t>przeprowadzono dotychczas 5 przetargów nieograniczonych. Przewiduje się jeszcze co najmniej 2 postępowania przetargowe oraz postępowania ofertowe na zadania poniżej progu 14 tys. euro. Przewidywany termin zakończenia realizacji projektu – czerwiec 2011 r.</a:t>
            </a:r>
          </a:p>
        </p:txBody>
      </p:sp>
      <p:pic>
        <p:nvPicPr>
          <p:cNvPr id="21507"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Rectangle 6"/>
          <p:cNvSpPr>
            <a:spLocks noChangeArrowheads="1"/>
          </p:cNvSpPr>
          <p:nvPr/>
        </p:nvSpPr>
        <p:spPr bwMode="auto">
          <a:xfrm>
            <a:off x="611188" y="2036763"/>
            <a:ext cx="7993062" cy="3524250"/>
          </a:xfrm>
          <a:prstGeom prst="rect">
            <a:avLst/>
          </a:prstGeom>
          <a:noFill/>
          <a:ln w="9525">
            <a:noFill/>
            <a:miter lim="800000"/>
            <a:headEnd/>
            <a:tailEnd/>
          </a:ln>
        </p:spPr>
        <p:txBody>
          <a:bodyPr>
            <a:spAutoFit/>
          </a:bodyPr>
          <a:lstStyle/>
          <a:p>
            <a:pPr>
              <a:spcAft>
                <a:spcPts val="4200"/>
              </a:spcAft>
              <a:defRPr/>
            </a:pPr>
            <a:r>
              <a:rPr lang="pl-PL" sz="4400" b="1" dirty="0">
                <a:solidFill>
                  <a:schemeClr val="accent1">
                    <a:lumMod val="75000"/>
                  </a:schemeClr>
                </a:solidFill>
                <a:latin typeface="Arial" pitchFamily="34" charset="0"/>
                <a:cs typeface="Arial" pitchFamily="34" charset="0"/>
              </a:rPr>
              <a:t>Inwestycja współfinansowana </a:t>
            </a:r>
            <a:r>
              <a:rPr lang="pl-PL" sz="2000" b="1" dirty="0">
                <a:latin typeface="Arial" pitchFamily="34" charset="0"/>
                <a:cs typeface="Arial" pitchFamily="34" charset="0"/>
              </a:rPr>
              <a:t>w ramach Osi priorytetowej 6. Wsparcie rozwoju turystyki, Działania 6.1. Rozwój usług turystycznych w oparciu o zasoby przyrodnicze w ramach Regionalnego Programu Operacyjnego Województwa Kujawsko-Pomorskiego na lata 2007-2013 </a:t>
            </a:r>
            <a:endParaRPr lang="pl-PL" sz="2000" dirty="0">
              <a:latin typeface="Arial" pitchFamily="34" charset="0"/>
              <a:cs typeface="Arial" pitchFamily="34" charset="0"/>
            </a:endParaRPr>
          </a:p>
          <a:p>
            <a:pPr>
              <a:defRPr/>
            </a:pPr>
            <a:r>
              <a:rPr lang="pl-PL" sz="2000" dirty="0">
                <a:latin typeface="Arial" pitchFamily="34" charset="0"/>
                <a:cs typeface="Arial" pitchFamily="34" charset="0"/>
              </a:rPr>
              <a:t> </a:t>
            </a:r>
          </a:p>
        </p:txBody>
      </p:sp>
      <p:pic>
        <p:nvPicPr>
          <p:cNvPr id="22531"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pic>
        <p:nvPicPr>
          <p:cNvPr id="23555" name="Picture 5" descr="C:\Users\Dorota\Desktop\Untitled-2 - Kopia.jpg"/>
          <p:cNvPicPr>
            <a:picLocks noChangeAspect="1" noChangeArrowheads="1"/>
          </p:cNvPicPr>
          <p:nvPr/>
        </p:nvPicPr>
        <p:blipFill>
          <a:blip r:embed="rId3" cstate="print"/>
          <a:srcRect/>
          <a:stretch>
            <a:fillRect/>
          </a:stretch>
        </p:blipFill>
        <p:spPr bwMode="auto">
          <a:xfrm>
            <a:off x="0" y="1844675"/>
            <a:ext cx="9144000" cy="5045075"/>
          </a:xfrm>
          <a:prstGeom prst="rect">
            <a:avLst/>
          </a:prstGeom>
          <a:noFill/>
          <a:ln w="9525">
            <a:noFill/>
            <a:miter lim="800000"/>
            <a:headEnd/>
            <a:tailEnd/>
          </a:ln>
        </p:spPr>
      </p:pic>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2" fill="hold" nodeType="clickEffect">
                                  <p:stCondLst>
                                    <p:cond delay="0"/>
                                  </p:stCondLst>
                                  <p:childTnLst>
                                    <p:anim calcmode="lin" valueType="num">
                                      <p:cBhvr additive="base">
                                        <p:cTn id="6" dur="2000"/>
                                        <p:tgtEl>
                                          <p:spTgt spid="23555"/>
                                        </p:tgtEl>
                                        <p:attrNameLst>
                                          <p:attrName>ppt_x</p:attrName>
                                        </p:attrNameLst>
                                      </p:cBhvr>
                                      <p:tavLst>
                                        <p:tav tm="0">
                                          <p:val>
                                            <p:strVal val="ppt_x"/>
                                          </p:val>
                                        </p:tav>
                                        <p:tav tm="100000">
                                          <p:val>
                                            <p:strVal val="1+ppt_w/2"/>
                                          </p:val>
                                        </p:tav>
                                      </p:tavLst>
                                    </p:anim>
                                    <p:anim calcmode="lin" valueType="num">
                                      <p:cBhvr additive="base">
                                        <p:cTn id="7" dur="2000"/>
                                        <p:tgtEl>
                                          <p:spTgt spid="23555"/>
                                        </p:tgtEl>
                                        <p:attrNameLst>
                                          <p:attrName>ppt_y</p:attrName>
                                        </p:attrNameLst>
                                      </p:cBhvr>
                                      <p:tavLst>
                                        <p:tav tm="0">
                                          <p:val>
                                            <p:strVal val="ppt_y"/>
                                          </p:val>
                                        </p:tav>
                                        <p:tav tm="100000">
                                          <p:val>
                                            <p:strVal val="ppt_y"/>
                                          </p:val>
                                        </p:tav>
                                      </p:tavLst>
                                    </p:anim>
                                    <p:set>
                                      <p:cBhvr>
                                        <p:cTn id="8" dur="1" fill="hold">
                                          <p:stCondLst>
                                            <p:cond delay="1999"/>
                                          </p:stCondLst>
                                        </p:cTn>
                                        <p:tgtEl>
                                          <p:spTgt spid="235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Prostokąt 2"/>
          <p:cNvSpPr/>
          <p:nvPr/>
        </p:nvSpPr>
        <p:spPr>
          <a:xfrm>
            <a:off x="684213" y="2133600"/>
            <a:ext cx="7775575" cy="2492375"/>
          </a:xfrm>
          <a:prstGeom prst="rect">
            <a:avLst/>
          </a:prstGeom>
        </p:spPr>
        <p:txBody>
          <a:bodyPr>
            <a:spAutoFit/>
          </a:bodyPr>
          <a:lstStyle/>
          <a:p>
            <a:pPr>
              <a:defRPr/>
            </a:pPr>
            <a:r>
              <a:rPr lang="pl-PL" sz="3600" b="1" dirty="0">
                <a:solidFill>
                  <a:schemeClr val="accent1">
                    <a:lumMod val="75000"/>
                  </a:schemeClr>
                </a:solidFill>
              </a:rPr>
              <a:t>Projekt jest przedsięwzięciem </a:t>
            </a:r>
            <a:r>
              <a:rPr lang="pl-PL" sz="2000" b="1" dirty="0"/>
              <a:t>złożonym i bardzo kosztownym. Przy ograniczonym budżecie Gminy realizacja wszystkich elementów trwałaby kilkanaście lat. Dzięki środkom z Europejskiego Funduszu Rozwoju Regionalnego w ramach Regionalnego Programu Operacyjnego Województwa Kujawsko-Pomorskiego na lata 2007 - 2013 termin realizacji inwestycji skróci się do 3 lat.</a:t>
            </a:r>
            <a:endParaRPr lang="pl-PL" sz="2000" dirty="0"/>
          </a:p>
        </p:txBody>
      </p:sp>
      <p:pic>
        <p:nvPicPr>
          <p:cNvPr id="24579"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Symbol zastępczy zawartości 4"/>
          <p:cNvGraphicFramePr>
            <a:graphicFrameLocks noGrp="1"/>
          </p:cNvGraphicFramePr>
          <p:nvPr>
            <p:ph idx="1"/>
          </p:nvPr>
        </p:nvGraphicFramePr>
        <p:xfrm>
          <a:off x="468313" y="765175"/>
          <a:ext cx="8218487" cy="4464050"/>
        </p:xfrm>
        <a:graphic>
          <a:graphicData uri="http://schemas.openxmlformats.org/presentationml/2006/ole">
            <p:oleObj spid="_x0000_s1026" name="Wykres" r:id="rId3" imgW="8218120" imgH="4462659" progId="Excel.Chart.8">
              <p:embed/>
            </p:oleObj>
          </a:graphicData>
        </a:graphic>
      </p:graphicFrame>
      <p:sp>
        <p:nvSpPr>
          <p:cNvPr id="4" name="Prostokąt 3"/>
          <p:cNvSpPr/>
          <p:nvPr/>
        </p:nvSpPr>
        <p:spPr>
          <a:xfrm>
            <a:off x="468313" y="5300663"/>
            <a:ext cx="8496300" cy="523875"/>
          </a:xfrm>
          <a:prstGeom prst="rect">
            <a:avLst/>
          </a:prstGeom>
        </p:spPr>
        <p:txBody>
          <a:bodyPr>
            <a:spAutoFit/>
          </a:bodyPr>
          <a:lstStyle/>
          <a:p>
            <a:pPr>
              <a:defRPr/>
            </a:pPr>
            <a:r>
              <a:rPr lang="pl-PL" sz="2800" b="1" dirty="0">
                <a:solidFill>
                  <a:schemeClr val="accent1">
                    <a:lumMod val="75000"/>
                  </a:schemeClr>
                </a:solidFill>
              </a:rPr>
              <a:t>Całkowita wartość inwestycji: 11 568 274,78 zł</a:t>
            </a:r>
          </a:p>
        </p:txBody>
      </p:sp>
      <p:sp>
        <p:nvSpPr>
          <p:cNvPr id="1028" name="Prostokąt 4"/>
          <p:cNvSpPr>
            <a:spLocks noChangeArrowheads="1"/>
          </p:cNvSpPr>
          <p:nvPr/>
        </p:nvSpPr>
        <p:spPr bwMode="auto">
          <a:xfrm>
            <a:off x="1187450" y="2924175"/>
            <a:ext cx="4248150" cy="647700"/>
          </a:xfrm>
          <a:prstGeom prst="rect">
            <a:avLst/>
          </a:prstGeom>
          <a:noFill/>
          <a:ln w="9525">
            <a:noFill/>
            <a:miter lim="800000"/>
            <a:headEnd/>
            <a:tailEnd/>
          </a:ln>
        </p:spPr>
        <p:txBody>
          <a:bodyPr>
            <a:spAutoFit/>
          </a:bodyPr>
          <a:lstStyle/>
          <a:p>
            <a:r>
              <a:rPr lang="pl-PL" sz="3600" b="1">
                <a:solidFill>
                  <a:schemeClr val="bg1"/>
                </a:solidFill>
              </a:rPr>
              <a:t>40%              60%</a:t>
            </a:r>
            <a:endParaRPr lang="pl-PL" sz="3600">
              <a:solidFill>
                <a:schemeClr val="bg1"/>
              </a:solidFill>
            </a:endParaRPr>
          </a:p>
        </p:txBody>
      </p:sp>
      <p:pic>
        <p:nvPicPr>
          <p:cNvPr id="1029" name="Picture 6" descr="C:\Users\Dorota\Desktop\17 - Kopia.jpg"/>
          <p:cNvPicPr>
            <a:picLocks noChangeAspect="1" noChangeArrowheads="1"/>
          </p:cNvPicPr>
          <p:nvPr/>
        </p:nvPicPr>
        <p:blipFill>
          <a:blip r:embed="rId4"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ChangeArrowheads="1"/>
          </p:cNvSpPr>
          <p:nvPr/>
        </p:nvSpPr>
        <p:spPr bwMode="auto">
          <a:xfrm>
            <a:off x="179388" y="2049463"/>
            <a:ext cx="8964612" cy="3970337"/>
          </a:xfrm>
          <a:prstGeom prst="rect">
            <a:avLst/>
          </a:prstGeom>
          <a:noFill/>
          <a:ln w="9525">
            <a:noFill/>
            <a:miter lim="800000"/>
            <a:headEnd/>
            <a:tailEnd/>
          </a:ln>
        </p:spPr>
        <p:txBody>
          <a:bodyPr anchor="ctr">
            <a:spAutoFit/>
          </a:bodyPr>
          <a:lstStyle/>
          <a:p>
            <a:pPr>
              <a:defRPr/>
            </a:pPr>
            <a:r>
              <a:rPr lang="pl-PL" sz="3600" b="1" dirty="0">
                <a:solidFill>
                  <a:schemeClr val="accent1">
                    <a:lumMod val="75000"/>
                  </a:schemeClr>
                </a:solidFill>
              </a:rPr>
              <a:t>Przewiduje się, że dzięki realizacji projektu nastąpi:</a:t>
            </a:r>
            <a:endParaRPr lang="pl-PL" sz="3600" dirty="0">
              <a:solidFill>
                <a:schemeClr val="accent1">
                  <a:lumMod val="75000"/>
                </a:schemeClr>
              </a:solidFill>
            </a:endParaRPr>
          </a:p>
          <a:p>
            <a:pPr marL="514350" indent="-514350">
              <a:buFont typeface="Wingdings" pitchFamily="2" charset="2"/>
              <a:buChar char="q"/>
              <a:defRPr/>
            </a:pPr>
            <a:r>
              <a:rPr lang="pl-PL" sz="2000" b="1" dirty="0"/>
              <a:t>udostępnienie nowego obiektu turystycznego w postaci odkopanych fundamentów zamku kruszwickiego</a:t>
            </a:r>
            <a:endParaRPr lang="pl-PL" sz="2000" dirty="0"/>
          </a:p>
          <a:p>
            <a:pPr marL="514350" indent="-514350">
              <a:buFont typeface="Wingdings" pitchFamily="2" charset="2"/>
              <a:buChar char="q"/>
              <a:defRPr/>
            </a:pPr>
            <a:r>
              <a:rPr lang="pl-PL" sz="2000" b="1" dirty="0"/>
              <a:t>ułatwienie organizacji komunikacji publicznej i swobodnego dojazdu do przyległych ośrodków turystycznych</a:t>
            </a:r>
            <a:endParaRPr lang="pl-PL" sz="2000" dirty="0"/>
          </a:p>
          <a:p>
            <a:pPr marL="514350" indent="-514350">
              <a:buFont typeface="Wingdings" pitchFamily="2" charset="2"/>
              <a:buChar char="q"/>
              <a:defRPr/>
            </a:pPr>
            <a:r>
              <a:rPr lang="pl-PL" sz="2000" b="1" dirty="0"/>
              <a:t>pobudzenie drobnego handlu i usług w zakresie obsługi ruchu turystycznego</a:t>
            </a:r>
            <a:endParaRPr lang="pl-PL" sz="2000" dirty="0"/>
          </a:p>
          <a:p>
            <a:pPr marL="514350" indent="-514350">
              <a:buFont typeface="Wingdings" pitchFamily="2" charset="2"/>
              <a:buChar char="q"/>
              <a:defRPr/>
            </a:pPr>
            <a:r>
              <a:rPr lang="pl-PL" sz="2000" b="1" dirty="0"/>
              <a:t>poprawa warunków działalności przedsiębiorstw już funkcjonujących w rejonie</a:t>
            </a:r>
            <a:endParaRPr lang="pl-PL" sz="2000" dirty="0"/>
          </a:p>
          <a:p>
            <a:pPr marL="514350" indent="-514350">
              <a:buFont typeface="Wingdings" pitchFamily="2" charset="2"/>
              <a:buChar char="q"/>
              <a:defRPr/>
            </a:pPr>
            <a:r>
              <a:rPr lang="pl-PL" sz="2000" b="1" dirty="0"/>
              <a:t>poprawa warunków na lokalnym rynku pracy.</a:t>
            </a:r>
            <a:endParaRPr lang="pl-PL" sz="2000" dirty="0"/>
          </a:p>
        </p:txBody>
      </p:sp>
      <p:pic>
        <p:nvPicPr>
          <p:cNvPr id="25603"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2000" fill="hold"/>
                                        <p:tgtEl>
                                          <p:spTgt spid="5">
                                            <p:txEl>
                                              <p:pRg st="2" end="2"/>
                                            </p:txEl>
                                          </p:spTgt>
                                        </p:tgtEl>
                                        <p:attrNameLst>
                                          <p:attrName>ppt_x</p:attrName>
                                        </p:attrNameLst>
                                      </p:cBhvr>
                                      <p:tavLst>
                                        <p:tav tm="0">
                                          <p:val>
                                            <p:strVal val="1+#ppt_w/2"/>
                                          </p:val>
                                        </p:tav>
                                        <p:tav tm="100000">
                                          <p:val>
                                            <p:strVal val="#ppt_x"/>
                                          </p:val>
                                        </p:tav>
                                      </p:tavLst>
                                    </p:anim>
                                    <p:anim calcmode="lin" valueType="num">
                                      <p:cBhvr additive="base">
                                        <p:cTn id="14" dur="20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2000" fill="hold"/>
                                        <p:tgtEl>
                                          <p:spTgt spid="5">
                                            <p:txEl>
                                              <p:pRg st="3" end="3"/>
                                            </p:txEl>
                                          </p:spTgt>
                                        </p:tgtEl>
                                        <p:attrNameLst>
                                          <p:attrName>ppt_x</p:attrName>
                                        </p:attrNameLst>
                                      </p:cBhvr>
                                      <p:tavLst>
                                        <p:tav tm="0">
                                          <p:val>
                                            <p:strVal val="1+#ppt_w/2"/>
                                          </p:val>
                                        </p:tav>
                                        <p:tav tm="100000">
                                          <p:val>
                                            <p:strVal val="#ppt_x"/>
                                          </p:val>
                                        </p:tav>
                                      </p:tavLst>
                                    </p:anim>
                                    <p:anim calcmode="lin" valueType="num">
                                      <p:cBhvr additive="base">
                                        <p:cTn id="20" dur="2000" fill="hold"/>
                                        <p:tgtEl>
                                          <p:spTgt spid="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2000" fill="hold"/>
                                        <p:tgtEl>
                                          <p:spTgt spid="5">
                                            <p:txEl>
                                              <p:pRg st="4" end="4"/>
                                            </p:txEl>
                                          </p:spTgt>
                                        </p:tgtEl>
                                        <p:attrNameLst>
                                          <p:attrName>ppt_x</p:attrName>
                                        </p:attrNameLst>
                                      </p:cBhvr>
                                      <p:tavLst>
                                        <p:tav tm="0">
                                          <p:val>
                                            <p:strVal val="1+#ppt_w/2"/>
                                          </p:val>
                                        </p:tav>
                                        <p:tav tm="100000">
                                          <p:val>
                                            <p:strVal val="#ppt_x"/>
                                          </p:val>
                                        </p:tav>
                                      </p:tavLst>
                                    </p:anim>
                                    <p:anim calcmode="lin" valueType="num">
                                      <p:cBhvr additive="base">
                                        <p:cTn id="26" dur="2000" fill="hold"/>
                                        <p:tgtEl>
                                          <p:spTgt spid="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2000" fill="hold"/>
                                        <p:tgtEl>
                                          <p:spTgt spid="5">
                                            <p:txEl>
                                              <p:pRg st="5" end="5"/>
                                            </p:txEl>
                                          </p:spTgt>
                                        </p:tgtEl>
                                        <p:attrNameLst>
                                          <p:attrName>ppt_x</p:attrName>
                                        </p:attrNameLst>
                                      </p:cBhvr>
                                      <p:tavLst>
                                        <p:tav tm="0">
                                          <p:val>
                                            <p:strVal val="1+#ppt_w/2"/>
                                          </p:val>
                                        </p:tav>
                                        <p:tav tm="100000">
                                          <p:val>
                                            <p:strVal val="#ppt_x"/>
                                          </p:val>
                                        </p:tav>
                                      </p:tavLst>
                                    </p:anim>
                                    <p:anim calcmode="lin" valueType="num">
                                      <p:cBhvr additive="base">
                                        <p:cTn id="32" dur="2000" fill="hold"/>
                                        <p:tgtEl>
                                          <p:spTgt spid="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idx="1"/>
          </p:nvPr>
        </p:nvSpPr>
        <p:spPr>
          <a:xfrm>
            <a:off x="250825" y="1916113"/>
            <a:ext cx="8642350" cy="4176712"/>
          </a:xfrm>
        </p:spPr>
        <p:txBody>
          <a:bodyPr/>
          <a:lstStyle/>
          <a:p>
            <a:pPr eaLnBrk="1" hangingPunct="1">
              <a:buFont typeface="Wingdings 3" pitchFamily="18" charset="2"/>
              <a:buNone/>
              <a:defRPr/>
            </a:pPr>
            <a:r>
              <a:rPr lang="pl-PL" sz="2000" b="1" dirty="0" smtClean="0">
                <a:latin typeface="Arial" pitchFamily="34" charset="0"/>
                <a:cs typeface="Arial" pitchFamily="34" charset="0"/>
              </a:rPr>
              <a:t>   </a:t>
            </a:r>
            <a:r>
              <a:rPr lang="pl-PL" sz="3600" b="1" dirty="0" smtClean="0">
                <a:solidFill>
                  <a:schemeClr val="accent1">
                    <a:lumMod val="75000"/>
                  </a:schemeClr>
                </a:solidFill>
                <a:latin typeface="Arial" pitchFamily="34" charset="0"/>
                <a:cs typeface="Arial" pitchFamily="34" charset="0"/>
              </a:rPr>
              <a:t>Realizowany projekt nie stwarza zagrożeń środowiskowych</a:t>
            </a:r>
            <a:r>
              <a:rPr lang="pl-PL" sz="2000" b="1" dirty="0" smtClean="0">
                <a:latin typeface="Arial" pitchFamily="34" charset="0"/>
                <a:cs typeface="Arial" pitchFamily="34" charset="0"/>
              </a:rPr>
              <a:t>, a niepodjęcie inwestycji może spowodować:</a:t>
            </a:r>
          </a:p>
          <a:p>
            <a:pPr eaLnBrk="1" hangingPunct="1">
              <a:buFont typeface="Wingdings" pitchFamily="2" charset="2"/>
              <a:buChar char="§"/>
              <a:defRPr/>
            </a:pPr>
            <a:r>
              <a:rPr lang="pl-PL" sz="2000" b="1" dirty="0" smtClean="0">
                <a:latin typeface="Arial" pitchFamily="34" charset="0"/>
                <a:cs typeface="Arial" pitchFamily="34" charset="0"/>
              </a:rPr>
              <a:t>zwiększenie degradacji terenów zielonych wokół jeziora Gopło w przypadku poruszania się turystów po nie wyznaczonych szlakach turystycznych</a:t>
            </a:r>
          </a:p>
          <a:p>
            <a:pPr eaLnBrk="1" hangingPunct="1">
              <a:buFont typeface="Wingdings" pitchFamily="2" charset="2"/>
              <a:buChar char="§"/>
              <a:defRPr/>
            </a:pPr>
            <a:r>
              <a:rPr lang="pl-PL" sz="2000" b="1" dirty="0" smtClean="0">
                <a:latin typeface="Arial" pitchFamily="34" charset="0"/>
                <a:cs typeface="Arial" pitchFamily="34" charset="0"/>
              </a:rPr>
              <a:t>pojawienie się śmieci na uczęszczanych przez turystów dzikich szlakach, wskutek braku zorganizowanego systemu zbiórki odpadów</a:t>
            </a:r>
          </a:p>
          <a:p>
            <a:pPr eaLnBrk="1" hangingPunct="1">
              <a:buFont typeface="Wingdings" pitchFamily="2" charset="2"/>
              <a:buChar char="§"/>
              <a:defRPr/>
            </a:pPr>
            <a:r>
              <a:rPr lang="pl-PL" sz="2000" b="1" dirty="0" smtClean="0">
                <a:latin typeface="Arial" pitchFamily="34" charset="0"/>
                <a:cs typeface="Arial" pitchFamily="34" charset="0"/>
              </a:rPr>
              <a:t>postępujące zanieczyszczenie gleby w miejscach niekontrolowanego parkowania pojazdów</a:t>
            </a:r>
          </a:p>
          <a:p>
            <a:pPr eaLnBrk="1" hangingPunct="1">
              <a:buFont typeface="Wingdings" pitchFamily="2" charset="2"/>
              <a:buChar char="§"/>
              <a:defRPr/>
            </a:pPr>
            <a:endParaRPr lang="pl-PL" sz="2000" b="1" dirty="0" smtClean="0">
              <a:latin typeface="Arial" pitchFamily="34" charset="0"/>
              <a:cs typeface="Arial" pitchFamily="34" charset="0"/>
            </a:endParaRPr>
          </a:p>
          <a:p>
            <a:pPr eaLnBrk="1" hangingPunct="1">
              <a:defRPr/>
            </a:pPr>
            <a:endParaRPr lang="pl-PL" sz="2000" b="1" dirty="0" smtClean="0">
              <a:latin typeface="Arial" pitchFamily="34" charset="0"/>
              <a:cs typeface="Arial" pitchFamily="34" charset="0"/>
            </a:endParaRPr>
          </a:p>
        </p:txBody>
      </p:sp>
      <p:pic>
        <p:nvPicPr>
          <p:cNvPr id="26627"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4578">
                                            <p:txEl>
                                              <p:pRg st="1" end="1"/>
                                            </p:txEl>
                                          </p:spTgt>
                                        </p:tgtEl>
                                        <p:attrNameLst>
                                          <p:attrName>style.visibility</p:attrName>
                                        </p:attrNameLst>
                                      </p:cBhvr>
                                      <p:to>
                                        <p:strVal val="visible"/>
                                      </p:to>
                                    </p:set>
                                    <p:animEffect transition="in" filter="checkerboard(across)">
                                      <p:cBhvr>
                                        <p:cTn id="7" dur="500"/>
                                        <p:tgtEl>
                                          <p:spTgt spid="2457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4578">
                                            <p:txEl>
                                              <p:pRg st="2" end="2"/>
                                            </p:txEl>
                                          </p:spTgt>
                                        </p:tgtEl>
                                        <p:attrNameLst>
                                          <p:attrName>style.visibility</p:attrName>
                                        </p:attrNameLst>
                                      </p:cBhvr>
                                      <p:to>
                                        <p:strVal val="visible"/>
                                      </p:to>
                                    </p:set>
                                    <p:animEffect transition="in" filter="checkerboard(across)">
                                      <p:cBhvr>
                                        <p:cTn id="12" dur="500"/>
                                        <p:tgtEl>
                                          <p:spTgt spid="2457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4578">
                                            <p:txEl>
                                              <p:pRg st="3" end="3"/>
                                            </p:txEl>
                                          </p:spTgt>
                                        </p:tgtEl>
                                        <p:attrNameLst>
                                          <p:attrName>style.visibility</p:attrName>
                                        </p:attrNameLst>
                                      </p:cBhvr>
                                      <p:to>
                                        <p:strVal val="visible"/>
                                      </p:to>
                                    </p:set>
                                    <p:animEffect transition="in" filter="checkerboard(across)">
                                      <p:cBhvr>
                                        <p:cTn id="17" dur="500"/>
                                        <p:tgtEl>
                                          <p:spTgt spid="2457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250825" y="2205038"/>
            <a:ext cx="8642350" cy="3024187"/>
          </a:xfrm>
        </p:spPr>
        <p:txBody>
          <a:bodyPr/>
          <a:lstStyle/>
          <a:p>
            <a:pPr eaLnBrk="1" hangingPunct="1">
              <a:buFont typeface="Wingdings" pitchFamily="2" charset="2"/>
              <a:buChar char="§"/>
            </a:pPr>
            <a:r>
              <a:rPr lang="pl-PL" sz="2000" b="1" smtClean="0">
                <a:latin typeface="Arial" charset="0"/>
                <a:cs typeface="Arial" charset="0"/>
              </a:rPr>
              <a:t>zwiększenie degradacji terenów nabrzeżnych oraz zwiększenie emisji hałasu do środowiska i zanieczyszczeń powietrza, wskutek nadmiernych manewrów podczas dobijania do brzegów w celach postojowych ( przy braku odpowiednich pomostów)</a:t>
            </a:r>
          </a:p>
          <a:p>
            <a:pPr eaLnBrk="1" hangingPunct="1">
              <a:buFont typeface="Wingdings" pitchFamily="2" charset="2"/>
              <a:buChar char="§"/>
            </a:pPr>
            <a:r>
              <a:rPr lang="pl-PL" sz="2000" b="1" smtClean="0">
                <a:latin typeface="Arial" charset="0"/>
                <a:cs typeface="Arial" charset="0"/>
              </a:rPr>
              <a:t>utrudnienia w korzystaniu ze środków transportu zbiorowego dla mieszkańców</a:t>
            </a:r>
          </a:p>
          <a:p>
            <a:pPr eaLnBrk="1" hangingPunct="1">
              <a:buFont typeface="Wingdings" pitchFamily="2" charset="2"/>
              <a:buChar char="§"/>
            </a:pPr>
            <a:r>
              <a:rPr lang="pl-PL" sz="2000" b="1" smtClean="0">
                <a:latin typeface="Arial" charset="0"/>
                <a:cs typeface="Arial" charset="0"/>
              </a:rPr>
              <a:t>stopniowy zanik ruchu turystycznego, wskutek zaniedbań o rozwój miejsc atrakcyjnych turystycznie na tle innych miejscowości.</a:t>
            </a:r>
          </a:p>
          <a:p>
            <a:pPr eaLnBrk="1" hangingPunct="1"/>
            <a:endParaRPr lang="pl-PL" sz="2000" b="1" smtClean="0">
              <a:latin typeface="Arial" charset="0"/>
              <a:cs typeface="Arial" charset="0"/>
            </a:endParaRPr>
          </a:p>
        </p:txBody>
      </p:sp>
      <p:pic>
        <p:nvPicPr>
          <p:cNvPr id="27651"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Effect transition="in" filter="checkerboard(across)">
                                      <p:cBhvr>
                                        <p:cTn id="7" dur="500"/>
                                        <p:tgtEl>
                                          <p:spTgt spid="276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7650">
                                            <p:txEl>
                                              <p:pRg st="1" end="1"/>
                                            </p:txEl>
                                          </p:spTgt>
                                        </p:tgtEl>
                                        <p:attrNameLst>
                                          <p:attrName>style.visibility</p:attrName>
                                        </p:attrNameLst>
                                      </p:cBhvr>
                                      <p:to>
                                        <p:strVal val="visible"/>
                                      </p:to>
                                    </p:set>
                                    <p:animEffect transition="in" filter="checkerboard(across)">
                                      <p:cBhvr>
                                        <p:cTn id="12" dur="500"/>
                                        <p:tgtEl>
                                          <p:spTgt spid="2765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7650">
                                            <p:txEl>
                                              <p:pRg st="2" end="2"/>
                                            </p:txEl>
                                          </p:spTgt>
                                        </p:tgtEl>
                                        <p:attrNameLst>
                                          <p:attrName>style.visibility</p:attrName>
                                        </p:attrNameLst>
                                      </p:cBhvr>
                                      <p:to>
                                        <p:strVal val="visible"/>
                                      </p:to>
                                    </p:set>
                                    <p:animEffect transition="in" filter="checkerboard(across)">
                                      <p:cBhvr>
                                        <p:cTn id="17" dur="500"/>
                                        <p:tgtEl>
                                          <p:spTgt spid="276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4"/>
          <p:cNvSpPr>
            <a:spLocks noChangeArrowheads="1"/>
          </p:cNvSpPr>
          <p:nvPr/>
        </p:nvSpPr>
        <p:spPr bwMode="auto">
          <a:xfrm>
            <a:off x="395288" y="2359025"/>
            <a:ext cx="8424862" cy="3292475"/>
          </a:xfrm>
          <a:prstGeom prst="rect">
            <a:avLst/>
          </a:prstGeom>
          <a:noFill/>
          <a:ln w="9525">
            <a:noFill/>
            <a:miter lim="800000"/>
            <a:headEnd/>
            <a:tailEnd/>
          </a:ln>
        </p:spPr>
        <p:txBody>
          <a:bodyPr anchor="ctr">
            <a:spAutoFit/>
          </a:bodyPr>
          <a:lstStyle/>
          <a:p>
            <a:pPr eaLnBrk="0" hangingPunct="0"/>
            <a:r>
              <a:rPr lang="pl-PL" sz="2000" b="1"/>
              <a:t>Na terenie gminy Kruszwica już wcześniej realizowane były projekty, kt</a:t>
            </a:r>
            <a:r>
              <a:rPr lang="pl-PL" sz="2000" b="1">
                <a:latin typeface="Calibri" pitchFamily="34" charset="0"/>
              </a:rPr>
              <a:t>ó</a:t>
            </a:r>
            <a:r>
              <a:rPr lang="pl-PL" sz="2000" b="1"/>
              <a:t>re miały na celu poprawę infrastruktury turystycznej:</a:t>
            </a:r>
            <a:endParaRPr lang="pl-PL" sz="800" b="1"/>
          </a:p>
          <a:p>
            <a:pPr eaLnBrk="0" hangingPunct="0"/>
            <a:endParaRPr lang="pl-PL" sz="800" b="1"/>
          </a:p>
          <a:p>
            <a:pPr eaLnBrk="0" hangingPunct="0">
              <a:buFont typeface="Wingdings" pitchFamily="2" charset="2"/>
              <a:buChar char="§"/>
            </a:pPr>
            <a:r>
              <a:rPr lang="pl-PL" sz="2000" b="1">
                <a:solidFill>
                  <a:srgbClr val="C87D0E"/>
                </a:solidFill>
              </a:rPr>
              <a:t> </a:t>
            </a:r>
            <a:r>
              <a:rPr lang="pl-PL" sz="2000" b="1"/>
              <a:t>rozwój turystyki wokół jeziora Gopło o wartości 18.165.075,22 zł</a:t>
            </a:r>
          </a:p>
          <a:p>
            <a:pPr eaLnBrk="0" hangingPunct="0">
              <a:buFont typeface="Wingdings" pitchFamily="2" charset="2"/>
              <a:buChar char="§"/>
            </a:pPr>
            <a:r>
              <a:rPr lang="pl-PL" sz="2000" b="1">
                <a:solidFill>
                  <a:srgbClr val="C87D0E"/>
                </a:solidFill>
              </a:rPr>
              <a:t> </a:t>
            </a:r>
            <a:r>
              <a:rPr lang="pl-PL" sz="2000" b="1"/>
              <a:t>poprawa komunikacji lokalnej poprzez przebudowę drogi gminnej we wsiach Złotowo i Ostrówek (1.272.750,62 zł)</a:t>
            </a:r>
          </a:p>
          <a:p>
            <a:pPr eaLnBrk="0" hangingPunct="0">
              <a:buFont typeface="Wingdings" pitchFamily="2" charset="2"/>
              <a:buChar char="§"/>
            </a:pPr>
            <a:r>
              <a:rPr lang="pl-PL" sz="2000" b="1">
                <a:solidFill>
                  <a:srgbClr val="C87D0E"/>
                </a:solidFill>
              </a:rPr>
              <a:t> </a:t>
            </a:r>
            <a:r>
              <a:rPr lang="pl-PL" sz="2000" b="1"/>
              <a:t>budowa pieszojezdni wraz z infrastrukturą wodno-kanalizacyjną na Półwyspie Rzępowskim w Kruszwicy (835.815,30 zł)</a:t>
            </a:r>
          </a:p>
          <a:p>
            <a:pPr eaLnBrk="0" hangingPunct="0">
              <a:buFont typeface="Wingdings" pitchFamily="2" charset="2"/>
              <a:buChar char="§"/>
            </a:pPr>
            <a:r>
              <a:rPr lang="pl-PL" sz="2000" b="1">
                <a:solidFill>
                  <a:srgbClr val="C87D0E"/>
                </a:solidFill>
              </a:rPr>
              <a:t> </a:t>
            </a:r>
            <a:r>
              <a:rPr lang="pl-PL" sz="2000" b="1"/>
              <a:t>uporządkowanie gospodarki ściekowej we wschodniej części gminy – rozwój turystyki nad jeziorem Gopło (5.199.909,23 zł)</a:t>
            </a:r>
          </a:p>
          <a:p>
            <a:pPr eaLnBrk="0" hangingPunct="0"/>
            <a:endParaRPr lang="pl-PL" sz="2000" b="1"/>
          </a:p>
        </p:txBody>
      </p:sp>
      <p:pic>
        <p:nvPicPr>
          <p:cNvPr id="28675"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27651">
                                            <p:txEl>
                                              <p:pRg st="2" end="2"/>
                                            </p:txEl>
                                          </p:spTgt>
                                        </p:tgtEl>
                                        <p:attrNameLst>
                                          <p:attrName>style.visibility</p:attrName>
                                        </p:attrNameLst>
                                      </p:cBhvr>
                                      <p:to>
                                        <p:strVal val="visible"/>
                                      </p:to>
                                    </p:set>
                                    <p:animEffect transition="in" filter="diamond(out)">
                                      <p:cBhvr>
                                        <p:cTn id="7" dur="1000"/>
                                        <p:tgtEl>
                                          <p:spTgt spid="27651">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nodeType="clickEffect">
                                  <p:stCondLst>
                                    <p:cond delay="0"/>
                                  </p:stCondLst>
                                  <p:childTnLst>
                                    <p:set>
                                      <p:cBhvr>
                                        <p:cTn id="11" dur="1" fill="hold">
                                          <p:stCondLst>
                                            <p:cond delay="0"/>
                                          </p:stCondLst>
                                        </p:cTn>
                                        <p:tgtEl>
                                          <p:spTgt spid="27651">
                                            <p:txEl>
                                              <p:pRg st="3" end="3"/>
                                            </p:txEl>
                                          </p:spTgt>
                                        </p:tgtEl>
                                        <p:attrNameLst>
                                          <p:attrName>style.visibility</p:attrName>
                                        </p:attrNameLst>
                                      </p:cBhvr>
                                      <p:to>
                                        <p:strVal val="visible"/>
                                      </p:to>
                                    </p:set>
                                    <p:animEffect transition="in" filter="diamond(out)">
                                      <p:cBhvr>
                                        <p:cTn id="12" dur="1000"/>
                                        <p:tgtEl>
                                          <p:spTgt spid="27651">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7651">
                                            <p:txEl>
                                              <p:pRg st="4" end="4"/>
                                            </p:txEl>
                                          </p:spTgt>
                                        </p:tgtEl>
                                        <p:attrNameLst>
                                          <p:attrName>style.visibility</p:attrName>
                                        </p:attrNameLst>
                                      </p:cBhvr>
                                      <p:to>
                                        <p:strVal val="visible"/>
                                      </p:to>
                                    </p:set>
                                    <p:animEffect transition="in" filter="checkerboard(across)">
                                      <p:cBhvr>
                                        <p:cTn id="17" dur="500"/>
                                        <p:tgtEl>
                                          <p:spTgt spid="2765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32" fill="hold" nodeType="clickEffect">
                                  <p:stCondLst>
                                    <p:cond delay="0"/>
                                  </p:stCondLst>
                                  <p:childTnLst>
                                    <p:set>
                                      <p:cBhvr>
                                        <p:cTn id="21" dur="1" fill="hold">
                                          <p:stCondLst>
                                            <p:cond delay="0"/>
                                          </p:stCondLst>
                                        </p:cTn>
                                        <p:tgtEl>
                                          <p:spTgt spid="27651">
                                            <p:txEl>
                                              <p:pRg st="5" end="5"/>
                                            </p:txEl>
                                          </p:spTgt>
                                        </p:tgtEl>
                                        <p:attrNameLst>
                                          <p:attrName>style.visibility</p:attrName>
                                        </p:attrNameLst>
                                      </p:cBhvr>
                                      <p:to>
                                        <p:strVal val="visible"/>
                                      </p:to>
                                    </p:set>
                                    <p:animEffect transition="in" filter="diamond(out)">
                                      <p:cBhvr>
                                        <p:cTn id="22" dur="1000"/>
                                        <p:tgtEl>
                                          <p:spTgt spid="276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p:cNvSpPr>
            <a:spLocks noChangeArrowheads="1"/>
          </p:cNvSpPr>
          <p:nvPr/>
        </p:nvSpPr>
        <p:spPr bwMode="auto">
          <a:xfrm>
            <a:off x="468313" y="2295525"/>
            <a:ext cx="8135937" cy="2862263"/>
          </a:xfrm>
          <a:prstGeom prst="rect">
            <a:avLst/>
          </a:prstGeom>
          <a:noFill/>
          <a:ln w="9525">
            <a:noFill/>
            <a:miter lim="800000"/>
            <a:headEnd/>
            <a:tailEnd/>
          </a:ln>
        </p:spPr>
        <p:txBody>
          <a:bodyPr anchor="ctr">
            <a:spAutoFit/>
          </a:bodyPr>
          <a:lstStyle/>
          <a:p>
            <a:pPr eaLnBrk="0" hangingPunct="0"/>
            <a:r>
              <a:rPr lang="pl-PL" sz="3600" b="1">
                <a:solidFill>
                  <a:srgbClr val="C87D0E"/>
                </a:solidFill>
              </a:rPr>
              <a:t>Szczegółowy zakres projektu pt. „Goplańskie dziedzictwo kulturowe i przyrodnicze Kruszwicy bazą dla turystyki, rekreacji, edukacji i sportu”.</a:t>
            </a:r>
            <a:endParaRPr lang="pl-PL" sz="3600">
              <a:solidFill>
                <a:srgbClr val="C87D0E"/>
              </a:solidFill>
            </a:endParaRPr>
          </a:p>
        </p:txBody>
      </p:sp>
      <p:sp>
        <p:nvSpPr>
          <p:cNvPr id="6" name="Strzałka w prawo 5"/>
          <p:cNvSpPr/>
          <p:nvPr/>
        </p:nvSpPr>
        <p:spPr>
          <a:xfrm>
            <a:off x="5795963" y="4508500"/>
            <a:ext cx="2411412" cy="1944688"/>
          </a:xfrm>
          <a:prstGeom prst="rightArrow">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pic>
        <p:nvPicPr>
          <p:cNvPr id="29700"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C:\Users\Dorota\Desktop\PULPIT do 15 września 2010\zdjęcia do prezentacji\mapa_goplanskie_27.05.2010.JPG"/>
          <p:cNvPicPr>
            <a:picLocks noChangeAspect="1" noChangeArrowheads="1"/>
          </p:cNvPicPr>
          <p:nvPr/>
        </p:nvPicPr>
        <p:blipFill>
          <a:blip r:embed="rId2" cstate="print"/>
          <a:srcRect/>
          <a:stretch>
            <a:fillRect/>
          </a:stretch>
        </p:blipFill>
        <p:spPr bwMode="auto">
          <a:xfrm>
            <a:off x="1270000" y="1700213"/>
            <a:ext cx="4443413" cy="5176837"/>
          </a:xfrm>
          <a:prstGeom prst="rect">
            <a:avLst/>
          </a:prstGeom>
          <a:noFill/>
          <a:ln w="9525">
            <a:noFill/>
            <a:miter lim="800000"/>
            <a:headEnd/>
            <a:tailEnd/>
          </a:ln>
        </p:spPr>
      </p:pic>
      <p:pic>
        <p:nvPicPr>
          <p:cNvPr id="30723" name="Picture 6" descr="C:\Users\Dorota\Desktop\mapa_goplanskie_27.05.2010.JPG"/>
          <p:cNvPicPr>
            <a:picLocks noChangeAspect="1" noChangeArrowheads="1"/>
          </p:cNvPicPr>
          <p:nvPr/>
        </p:nvPicPr>
        <p:blipFill>
          <a:blip r:embed="rId3" cstate="print"/>
          <a:srcRect/>
          <a:stretch>
            <a:fillRect/>
          </a:stretch>
        </p:blipFill>
        <p:spPr bwMode="auto">
          <a:xfrm>
            <a:off x="5940425" y="4868863"/>
            <a:ext cx="3059113" cy="1214437"/>
          </a:xfrm>
          <a:prstGeom prst="rect">
            <a:avLst/>
          </a:prstGeom>
          <a:noFill/>
          <a:ln w="9525">
            <a:noFill/>
            <a:miter lim="800000"/>
            <a:headEnd/>
            <a:tailEnd/>
          </a:ln>
        </p:spPr>
      </p:pic>
      <p:sp>
        <p:nvSpPr>
          <p:cNvPr id="12" name="Prostokąt 11"/>
          <p:cNvSpPr/>
          <p:nvPr/>
        </p:nvSpPr>
        <p:spPr>
          <a:xfrm>
            <a:off x="6804025" y="4427538"/>
            <a:ext cx="1241425" cy="400050"/>
          </a:xfrm>
          <a:prstGeom prst="rect">
            <a:avLst/>
          </a:prstGeom>
        </p:spPr>
        <p:txBody>
          <a:bodyPr wrap="none">
            <a:spAutoFit/>
          </a:bodyPr>
          <a:lstStyle/>
          <a:p>
            <a:pPr>
              <a:defRPr/>
            </a:pPr>
            <a:r>
              <a:rPr lang="pl-PL" sz="2000" b="1" dirty="0">
                <a:solidFill>
                  <a:schemeClr val="accent1">
                    <a:lumMod val="75000"/>
                  </a:schemeClr>
                </a:solidFill>
                <a:cs typeface="Calibri" pitchFamily="34" charset="0"/>
              </a:rPr>
              <a:t>Legenda</a:t>
            </a:r>
            <a:endParaRPr lang="pl-PL" sz="2000" dirty="0">
              <a:solidFill>
                <a:schemeClr val="accent1">
                  <a:lumMod val="75000"/>
                </a:schemeClr>
              </a:solidFill>
            </a:endParaRPr>
          </a:p>
        </p:txBody>
      </p:sp>
      <p:pic>
        <p:nvPicPr>
          <p:cNvPr id="30725" name="Picture 6" descr="C:\Users\Dorota\Desktop\17 - Kopia.jpg"/>
          <p:cNvPicPr>
            <a:picLocks noChangeAspect="1" noChangeArrowheads="1"/>
          </p:cNvPicPr>
          <p:nvPr/>
        </p:nvPicPr>
        <p:blipFill>
          <a:blip r:embed="rId4"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ChangeArrowheads="1"/>
          </p:cNvSpPr>
          <p:nvPr/>
        </p:nvSpPr>
        <p:spPr bwMode="auto">
          <a:xfrm>
            <a:off x="215900" y="1773238"/>
            <a:ext cx="8964613" cy="2492375"/>
          </a:xfrm>
          <a:prstGeom prst="rect">
            <a:avLst/>
          </a:prstGeom>
          <a:noFill/>
          <a:ln w="9525">
            <a:noFill/>
            <a:miter lim="800000"/>
            <a:headEnd/>
            <a:tailEnd/>
          </a:ln>
        </p:spPr>
        <p:txBody>
          <a:bodyPr anchor="ctr">
            <a:spAutoFit/>
          </a:bodyPr>
          <a:lstStyle/>
          <a:p>
            <a:pPr eaLnBrk="0" hangingPunct="0"/>
            <a:r>
              <a:rPr lang="pl-PL" sz="3600" b="1">
                <a:solidFill>
                  <a:srgbClr val="C87D0E"/>
                </a:solidFill>
              </a:rPr>
              <a:t>DROGA WODNA PO JEZIORZE GOPŁO</a:t>
            </a:r>
          </a:p>
          <a:p>
            <a:pPr eaLnBrk="0" hangingPunct="0"/>
            <a:r>
              <a:rPr lang="pl-PL" sz="2000" b="1"/>
              <a:t>Projekt przewiduje stworzenie szlaku wodnego na Gople. W Popowie, Kruszwicy i Złotowie powstaną trzy pomosty (przystanie), kt</a:t>
            </a:r>
            <a:r>
              <a:rPr lang="pl-PL" sz="2000" b="1">
                <a:latin typeface="Calibri" pitchFamily="34" charset="0"/>
              </a:rPr>
              <a:t>ó</a:t>
            </a:r>
            <a:r>
              <a:rPr lang="pl-PL" sz="2000" b="1"/>
              <a:t>re jednocześnie będą pełniły funkcję punkt</a:t>
            </a:r>
            <a:r>
              <a:rPr lang="pl-PL" sz="2000" b="1">
                <a:latin typeface="Calibri" pitchFamily="34" charset="0"/>
              </a:rPr>
              <a:t>ó</a:t>
            </a:r>
            <a:r>
              <a:rPr lang="pl-PL" sz="2000" b="1"/>
              <a:t>w widokowych. Inwestycja zwiększy atrakcyjność turystyczną gminy. Pomosty poprawią dostęp do najbardziej atrakcyjnych przyrodniczo teren</a:t>
            </a:r>
            <a:r>
              <a:rPr lang="pl-PL" sz="2000" b="1">
                <a:latin typeface="Calibri" pitchFamily="34" charset="0"/>
              </a:rPr>
              <a:t>ó</a:t>
            </a:r>
            <a:r>
              <a:rPr lang="pl-PL" sz="2000" b="1"/>
              <a:t>w Nadgoplańskiego Parku Tysiąclecia i obszaru NATURA 2000 </a:t>
            </a:r>
            <a:r>
              <a:rPr lang="pl-PL" sz="2000" b="1">
                <a:latin typeface="Calibri" pitchFamily="34" charset="0"/>
              </a:rPr>
              <a:t>„</a:t>
            </a:r>
            <a:r>
              <a:rPr lang="pl-PL" sz="2000" b="1"/>
              <a:t>Ostoja Nadgoplańska</a:t>
            </a:r>
            <a:r>
              <a:rPr lang="pl-PL" sz="2000" b="1">
                <a:latin typeface="Calibri" pitchFamily="34" charset="0"/>
              </a:rPr>
              <a:t>”</a:t>
            </a:r>
            <a:r>
              <a:rPr lang="pl-PL" sz="2000" b="1"/>
              <a:t> PLB040004.</a:t>
            </a:r>
            <a:endParaRPr lang="pl-PL"/>
          </a:p>
        </p:txBody>
      </p:sp>
      <p:pic>
        <p:nvPicPr>
          <p:cNvPr id="31747" name="Picture 4" descr="C:\Users\Dorota\Desktop\P9041252.JPG"/>
          <p:cNvPicPr>
            <a:picLocks noChangeAspect="1" noChangeArrowheads="1"/>
          </p:cNvPicPr>
          <p:nvPr/>
        </p:nvPicPr>
        <p:blipFill>
          <a:blip r:embed="rId2" cstate="print"/>
          <a:srcRect/>
          <a:stretch>
            <a:fillRect/>
          </a:stretch>
        </p:blipFill>
        <p:spPr bwMode="auto">
          <a:xfrm>
            <a:off x="1763713" y="4343400"/>
            <a:ext cx="5867400" cy="2514600"/>
          </a:xfrm>
          <a:prstGeom prst="rect">
            <a:avLst/>
          </a:prstGeom>
          <a:noFill/>
          <a:ln w="9525">
            <a:noFill/>
            <a:miter lim="800000"/>
            <a:headEnd/>
            <a:tailEnd/>
          </a:ln>
        </p:spPr>
      </p:pic>
      <p:pic>
        <p:nvPicPr>
          <p:cNvPr id="31748"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wheel(4)">
                                      <p:cBhvr>
                                        <p:cTn id="7" dur="2000"/>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6"/>
          <p:cNvSpPr>
            <a:spLocks noChangeArrowheads="1"/>
          </p:cNvSpPr>
          <p:nvPr/>
        </p:nvSpPr>
        <p:spPr bwMode="auto">
          <a:xfrm>
            <a:off x="179388" y="2070100"/>
            <a:ext cx="8964612" cy="3662363"/>
          </a:xfrm>
          <a:prstGeom prst="rect">
            <a:avLst/>
          </a:prstGeom>
          <a:noFill/>
          <a:ln w="9525">
            <a:noFill/>
            <a:miter lim="800000"/>
            <a:headEnd/>
            <a:tailEnd/>
          </a:ln>
        </p:spPr>
        <p:txBody>
          <a:bodyPr anchor="ctr">
            <a:spAutoFit/>
          </a:bodyPr>
          <a:lstStyle/>
          <a:p>
            <a:pPr eaLnBrk="0" hangingPunct="0"/>
            <a:r>
              <a:rPr lang="pl-PL" sz="3600" b="1">
                <a:solidFill>
                  <a:srgbClr val="C87D0E"/>
                </a:solidFill>
              </a:rPr>
              <a:t>PARKING PRZY MYSIEJ WIEŻY WRAZ ZE ŚCIEŻKAMI PIESZO-ROWEROWYMI </a:t>
            </a:r>
            <a:endParaRPr lang="pl-PL" sz="3600">
              <a:solidFill>
                <a:srgbClr val="C87D0E"/>
              </a:solidFill>
            </a:endParaRPr>
          </a:p>
          <a:p>
            <a:pPr eaLnBrk="0" hangingPunct="0"/>
            <a:r>
              <a:rPr lang="pl-PL" sz="2000" b="1"/>
              <a:t>Projekt przewiduje przebudowę istniejącego w Kruszwicy parkingu przy Mysiej Wieży oraz budowę połączonych z nim ciąg</a:t>
            </a:r>
            <a:r>
              <a:rPr lang="pl-PL" sz="2000" b="1">
                <a:latin typeface="Calibri" pitchFamily="34" charset="0"/>
              </a:rPr>
              <a:t>ó</a:t>
            </a:r>
            <a:r>
              <a:rPr lang="pl-PL" sz="2000" b="1"/>
              <a:t>w pieszo-rowerowych. Nawierzchnia istniejącego parkingu z betonu asfaltowego jest zniszczona. Nowa nawierzchnia wykonana z kostki betonowej zostanie odwodniona poprzez wybudowanie kanalizacji deszczowej. W zachodniej części placu planuje się wydzielenie 75 stanowisk postojowych dla pojazd</a:t>
            </a:r>
            <a:r>
              <a:rPr lang="pl-PL" sz="2000" b="1">
                <a:latin typeface="Calibri" pitchFamily="34" charset="0"/>
              </a:rPr>
              <a:t>ó</a:t>
            </a:r>
            <a:r>
              <a:rPr lang="pl-PL" sz="2000" b="1"/>
              <a:t>w osobowych, 6 dla os</a:t>
            </a:r>
            <a:r>
              <a:rPr lang="pl-PL" sz="2000" b="1">
                <a:latin typeface="Calibri" pitchFamily="34" charset="0"/>
              </a:rPr>
              <a:t>ó</a:t>
            </a:r>
            <a:r>
              <a:rPr lang="pl-PL" sz="2000" b="1"/>
              <a:t>b niepełnosprawnych oraz 12 dla autobus</a:t>
            </a:r>
            <a:r>
              <a:rPr lang="pl-PL" sz="2000" b="1">
                <a:latin typeface="Calibri" pitchFamily="34" charset="0"/>
              </a:rPr>
              <a:t>ó</a:t>
            </a:r>
            <a:r>
              <a:rPr lang="pl-PL" sz="2000" b="1"/>
              <a:t>w.</a:t>
            </a:r>
            <a:endParaRPr lang="pl-PL"/>
          </a:p>
        </p:txBody>
      </p:sp>
      <p:pic>
        <p:nvPicPr>
          <p:cNvPr id="32771"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ChangeArrowheads="1"/>
          </p:cNvSpPr>
          <p:nvPr/>
        </p:nvSpPr>
        <p:spPr bwMode="auto">
          <a:xfrm>
            <a:off x="611188" y="1844675"/>
            <a:ext cx="7632700" cy="2185988"/>
          </a:xfrm>
          <a:prstGeom prst="rect">
            <a:avLst/>
          </a:prstGeom>
          <a:noFill/>
          <a:ln w="9525">
            <a:noFill/>
            <a:miter lim="800000"/>
            <a:headEnd/>
            <a:tailEnd/>
          </a:ln>
        </p:spPr>
        <p:txBody>
          <a:bodyPr anchor="ctr">
            <a:spAutoFit/>
          </a:bodyPr>
          <a:lstStyle/>
          <a:p>
            <a:pPr eaLnBrk="0" hangingPunct="0"/>
            <a:r>
              <a:rPr lang="pl-PL" sz="3600" b="1">
                <a:solidFill>
                  <a:srgbClr val="C87D0E"/>
                </a:solidFill>
              </a:rPr>
              <a:t>Toaleta publiczna </a:t>
            </a:r>
            <a:r>
              <a:rPr lang="pl-PL" sz="2000" b="1"/>
              <a:t>na parkingu przy ul. Podzamcze wybudowana zostanie o powierzchni 71,16 m</a:t>
            </a:r>
            <a:r>
              <a:rPr lang="pl-PL" sz="2000" b="1">
                <a:latin typeface="Calibri" pitchFamily="34" charset="0"/>
              </a:rPr>
              <a:t>²</a:t>
            </a:r>
            <a:r>
              <a:rPr lang="pl-PL" sz="2000" b="1"/>
              <a:t> dla turyst</a:t>
            </a:r>
            <a:r>
              <a:rPr lang="pl-PL" sz="2000" b="1">
                <a:latin typeface="Calibri" pitchFamily="34" charset="0"/>
              </a:rPr>
              <a:t>ó</a:t>
            </a:r>
            <a:r>
              <a:rPr lang="pl-PL" sz="2000" b="1"/>
              <a:t>w przebywających w kompleksie Mysiej Wieży. Zgodnie z zasadą polityki równych szans będzie ona przystosowana także dla osób niepełnosprawnych. Toaleta użytkowana będzie przez cały rok.</a:t>
            </a:r>
            <a:endParaRPr lang="pl-PL"/>
          </a:p>
        </p:txBody>
      </p:sp>
      <p:pic>
        <p:nvPicPr>
          <p:cNvPr id="33795" name="Picture 4" descr="C:\Users\Dorota\Desktop\DSC_0094.JPG"/>
          <p:cNvPicPr>
            <a:picLocks noChangeAspect="1" noChangeArrowheads="1"/>
          </p:cNvPicPr>
          <p:nvPr/>
        </p:nvPicPr>
        <p:blipFill>
          <a:blip r:embed="rId2" cstate="print"/>
          <a:srcRect/>
          <a:stretch>
            <a:fillRect/>
          </a:stretch>
        </p:blipFill>
        <p:spPr bwMode="auto">
          <a:xfrm>
            <a:off x="1525588" y="4211638"/>
            <a:ext cx="5999162" cy="2646362"/>
          </a:xfrm>
          <a:prstGeom prst="rect">
            <a:avLst/>
          </a:prstGeom>
          <a:noFill/>
          <a:ln w="9525">
            <a:noFill/>
            <a:miter lim="800000"/>
            <a:headEnd/>
            <a:tailEnd/>
          </a:ln>
        </p:spPr>
      </p:pic>
      <p:pic>
        <p:nvPicPr>
          <p:cNvPr id="33796"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circle(in)">
                                      <p:cBhvr>
                                        <p:cTn id="7" dur="20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ChangeArrowheads="1"/>
          </p:cNvSpPr>
          <p:nvPr/>
        </p:nvSpPr>
        <p:spPr bwMode="auto">
          <a:xfrm>
            <a:off x="827088" y="2066925"/>
            <a:ext cx="7561262" cy="3724275"/>
          </a:xfrm>
          <a:prstGeom prst="rect">
            <a:avLst/>
          </a:prstGeom>
          <a:noFill/>
          <a:ln w="9525">
            <a:noFill/>
            <a:miter lim="800000"/>
            <a:headEnd/>
            <a:tailEnd/>
          </a:ln>
        </p:spPr>
        <p:txBody>
          <a:bodyPr anchor="ctr">
            <a:spAutoFit/>
          </a:bodyPr>
          <a:lstStyle/>
          <a:p>
            <a:pPr eaLnBrk="0" hangingPunct="0"/>
            <a:r>
              <a:rPr lang="pl-PL" sz="3600" b="1">
                <a:solidFill>
                  <a:srgbClr val="C87D0E"/>
                </a:solidFill>
              </a:rPr>
              <a:t>Ścieżki rowerowe</a:t>
            </a:r>
            <a:endParaRPr lang="pl-PL" sz="3600">
              <a:solidFill>
                <a:srgbClr val="C87D0E"/>
              </a:solidFill>
            </a:endParaRPr>
          </a:p>
          <a:p>
            <a:pPr eaLnBrk="0" hangingPunct="0"/>
            <a:r>
              <a:rPr lang="pl-PL" sz="2000" b="1"/>
              <a:t>W ramach projektu powstaną cztery ścieżki rowerowe, wiodące od parkingu pod Mysią Wieżą do miejsc atrakcyjnych przyrodniczo oraz obiekt</a:t>
            </a:r>
            <a:r>
              <a:rPr lang="pl-PL" sz="2000" b="1">
                <a:latin typeface="Calibri" pitchFamily="34" charset="0"/>
              </a:rPr>
              <a:t>ó</a:t>
            </a:r>
            <a:r>
              <a:rPr lang="pl-PL" sz="2000" b="1"/>
              <a:t>w kultury. W związku z tym, że ścieżki wytyczone zostaną nad brzegami jeziora Gopło umożliwią turystom obserwację zawod</a:t>
            </a:r>
            <a:r>
              <a:rPr lang="pl-PL" sz="2000" b="1">
                <a:latin typeface="Calibri" pitchFamily="34" charset="0"/>
              </a:rPr>
              <a:t>ó</a:t>
            </a:r>
            <a:r>
              <a:rPr lang="pl-PL" sz="2000" b="1"/>
              <a:t>w wioślarskich na torze regatowym w Kruszwicy. Ścieżki pieszo-rowerowe i nowy parking zwiększą estetykę gminy.</a:t>
            </a:r>
          </a:p>
          <a:p>
            <a:pPr eaLnBrk="0" hangingPunct="0"/>
            <a:endParaRPr lang="pl-PL" sz="2000" b="1"/>
          </a:p>
          <a:p>
            <a:pPr eaLnBrk="0" hangingPunct="0"/>
            <a:r>
              <a:rPr lang="pl-PL" sz="2000" b="1"/>
              <a:t>Nawierzchnie dla pieszych będą koloru szarego, natomiast dla rower</a:t>
            </a:r>
            <a:r>
              <a:rPr lang="pl-PL" sz="2000" b="1">
                <a:latin typeface="Calibri" pitchFamily="34" charset="0"/>
              </a:rPr>
              <a:t>ó</a:t>
            </a:r>
            <a:r>
              <a:rPr lang="pl-PL" sz="2000" b="1"/>
              <a:t>w koloru czerwonego. </a:t>
            </a:r>
            <a:endParaRPr lang="pl-PL"/>
          </a:p>
        </p:txBody>
      </p:sp>
      <p:pic>
        <p:nvPicPr>
          <p:cNvPr id="34819"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5"/>
          <p:cNvSpPr>
            <a:spLocks noChangeArrowheads="1"/>
          </p:cNvSpPr>
          <p:nvPr/>
        </p:nvSpPr>
        <p:spPr bwMode="auto">
          <a:xfrm>
            <a:off x="611188" y="2222500"/>
            <a:ext cx="7705725" cy="2492375"/>
          </a:xfrm>
          <a:prstGeom prst="rect">
            <a:avLst/>
          </a:prstGeom>
          <a:noFill/>
          <a:ln w="9525">
            <a:noFill/>
            <a:miter lim="800000"/>
            <a:headEnd/>
            <a:tailEnd/>
          </a:ln>
        </p:spPr>
        <p:txBody>
          <a:bodyPr anchor="ctr">
            <a:spAutoFit/>
          </a:bodyPr>
          <a:lstStyle/>
          <a:p>
            <a:pPr eaLnBrk="0" hangingPunct="0"/>
            <a:r>
              <a:rPr lang="pl-PL" sz="3600" b="1">
                <a:solidFill>
                  <a:srgbClr val="C87D0E"/>
                </a:solidFill>
              </a:rPr>
              <a:t>Szlak turystyczny niebieski </a:t>
            </a:r>
            <a:r>
              <a:rPr lang="pl-PL" sz="2000" b="1"/>
              <a:t>ścieżki pieszo-rowerowej rozpocznie się przy ul. Kościuszki, przy moście. Wi</a:t>
            </a:r>
            <a:r>
              <a:rPr lang="pl-PL" sz="2000" b="1">
                <a:latin typeface="Calibri" pitchFamily="34" charset="0"/>
              </a:rPr>
              <a:t>ó</a:t>
            </a:r>
            <a:r>
              <a:rPr lang="pl-PL" sz="2000" b="1"/>
              <a:t>dł będzie wzdłuż wschodniego brzegu jeziora Gopło. Kończyć się będzie przy kolegiacie pw. św. Ap. Piotra i Pawła </a:t>
            </a:r>
            <a:r>
              <a:rPr lang="pl-PL" sz="2000" b="1">
                <a:latin typeface="Calibri" pitchFamily="34" charset="0"/>
              </a:rPr>
              <a:t>–</a:t>
            </a:r>
            <a:r>
              <a:rPr lang="pl-PL" sz="2000" b="1"/>
              <a:t> jednego z najlepiej zachowanych zabytk</a:t>
            </a:r>
            <a:r>
              <a:rPr lang="pl-PL" sz="2000" b="1">
                <a:latin typeface="Calibri" pitchFamily="34" charset="0"/>
              </a:rPr>
              <a:t>ó</a:t>
            </a:r>
            <a:r>
              <a:rPr lang="pl-PL" sz="2000" b="1"/>
              <a:t>w architektury romańskiej w Polsce, najstarszej z zachowanych kamiennych świątyń na Kujawach. </a:t>
            </a:r>
            <a:endParaRPr lang="pl-PL"/>
          </a:p>
        </p:txBody>
      </p:sp>
      <p:pic>
        <p:nvPicPr>
          <p:cNvPr id="35843"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ChangeArrowheads="1"/>
          </p:cNvSpPr>
          <p:nvPr/>
        </p:nvSpPr>
        <p:spPr bwMode="auto">
          <a:xfrm>
            <a:off x="539750" y="2528888"/>
            <a:ext cx="7777163" cy="1322387"/>
          </a:xfrm>
          <a:prstGeom prst="rect">
            <a:avLst/>
          </a:prstGeom>
          <a:noFill/>
          <a:ln w="9525">
            <a:noFill/>
            <a:miter lim="800000"/>
            <a:headEnd/>
            <a:tailEnd/>
          </a:ln>
        </p:spPr>
        <p:txBody>
          <a:bodyPr anchor="ctr">
            <a:spAutoFit/>
          </a:bodyPr>
          <a:lstStyle/>
          <a:p>
            <a:pPr eaLnBrk="0" hangingPunct="0"/>
            <a:r>
              <a:rPr lang="pl-PL" sz="2000" b="1"/>
              <a:t>Iluminacja świetlna kolegiaty przewiduje wyeksponowanie walor</a:t>
            </a:r>
            <a:r>
              <a:rPr lang="pl-PL" sz="2000" b="1">
                <a:latin typeface="Calibri" pitchFamily="34" charset="0"/>
              </a:rPr>
              <a:t>ó</a:t>
            </a:r>
            <a:r>
              <a:rPr lang="pl-PL" sz="2000" b="1"/>
              <a:t>w bryły kościoła i zarazem rozświetlenie teren</a:t>
            </a:r>
            <a:r>
              <a:rPr lang="pl-PL" sz="2000" b="1">
                <a:latin typeface="Calibri" pitchFamily="34" charset="0"/>
              </a:rPr>
              <a:t>ó</a:t>
            </a:r>
            <a:r>
              <a:rPr lang="pl-PL" sz="2000" b="1"/>
              <a:t>w przykościelnych. Dodatkowe oświetlenie zwiększy atrakcyjność i estetykę kruszwickiej kolegiaty.</a:t>
            </a:r>
            <a:endParaRPr lang="pl-PL"/>
          </a:p>
        </p:txBody>
      </p:sp>
      <p:pic>
        <p:nvPicPr>
          <p:cNvPr id="36867"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ChangeArrowheads="1"/>
          </p:cNvSpPr>
          <p:nvPr/>
        </p:nvSpPr>
        <p:spPr bwMode="auto">
          <a:xfrm>
            <a:off x="827088" y="1865313"/>
            <a:ext cx="6840537" cy="3724275"/>
          </a:xfrm>
          <a:prstGeom prst="rect">
            <a:avLst/>
          </a:prstGeom>
          <a:noFill/>
          <a:ln w="9525">
            <a:noFill/>
            <a:miter lim="800000"/>
            <a:headEnd/>
            <a:tailEnd/>
          </a:ln>
        </p:spPr>
        <p:txBody>
          <a:bodyPr anchor="ctr">
            <a:spAutoFit/>
          </a:bodyPr>
          <a:lstStyle/>
          <a:p>
            <a:pPr eaLnBrk="0" hangingPunct="0"/>
            <a:r>
              <a:rPr lang="pl-PL" sz="3600" b="1">
                <a:solidFill>
                  <a:srgbClr val="C87D0E"/>
                </a:solidFill>
              </a:rPr>
              <a:t>Szlak turystyczny zielony </a:t>
            </a:r>
            <a:r>
              <a:rPr lang="pl-PL" sz="2000" b="1"/>
              <a:t>ścieżki pieszo-rowerowej rozpocznie się przy ul. Kościuszki, przy moście i przebiegać będzie wzdłuż alei drzew na wschodnim brzegu jeziora po istniejącym ciągu pieszym o nawierzchni gruntowej. Dalej połączy się z ul. Nadgoplańską. Następnie przetnie ul. Słoneczną i dalej przebiegać będzie jako pieszojezdnia po wytyczonym pasie pomiędzy terenami rolniczymi i zabudową jednorodzinną w kierunku tzw. </a:t>
            </a:r>
            <a:r>
              <a:rPr lang="pl-PL" sz="2000" b="1">
                <a:latin typeface="Calibri" pitchFamily="34" charset="0"/>
              </a:rPr>
              <a:t>„</a:t>
            </a:r>
            <a:r>
              <a:rPr lang="pl-PL" sz="2000" b="1"/>
              <a:t>Kapy</a:t>
            </a:r>
            <a:r>
              <a:rPr lang="pl-PL" sz="2000" b="1">
                <a:latin typeface="Calibri" pitchFamily="34" charset="0"/>
              </a:rPr>
              <a:t>”</a:t>
            </a:r>
            <a:r>
              <a:rPr lang="pl-PL" sz="2000" b="1"/>
              <a:t>, linii startu zawod</a:t>
            </a:r>
            <a:r>
              <a:rPr lang="pl-PL" sz="2000" b="1">
                <a:latin typeface="Calibri" pitchFamily="34" charset="0"/>
              </a:rPr>
              <a:t>ó</a:t>
            </a:r>
            <a:r>
              <a:rPr lang="pl-PL" sz="2000" b="1"/>
              <a:t>w wioślarskich. </a:t>
            </a:r>
          </a:p>
          <a:p>
            <a:pPr eaLnBrk="0" hangingPunct="0"/>
            <a:endParaRPr lang="pl-PL"/>
          </a:p>
        </p:txBody>
      </p:sp>
      <p:pic>
        <p:nvPicPr>
          <p:cNvPr id="37891"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5"/>
          <p:cNvSpPr>
            <a:spLocks noChangeArrowheads="1"/>
          </p:cNvSpPr>
          <p:nvPr/>
        </p:nvSpPr>
        <p:spPr bwMode="auto">
          <a:xfrm>
            <a:off x="395288" y="1858963"/>
            <a:ext cx="8208962" cy="1570037"/>
          </a:xfrm>
          <a:prstGeom prst="rect">
            <a:avLst/>
          </a:prstGeom>
          <a:noFill/>
          <a:ln w="9525">
            <a:noFill/>
            <a:miter lim="800000"/>
            <a:headEnd/>
            <a:tailEnd/>
          </a:ln>
        </p:spPr>
        <p:txBody>
          <a:bodyPr anchor="ctr">
            <a:spAutoFit/>
          </a:bodyPr>
          <a:lstStyle/>
          <a:p>
            <a:pPr eaLnBrk="0" hangingPunct="0"/>
            <a:r>
              <a:rPr lang="pl-PL" sz="3600" b="1">
                <a:solidFill>
                  <a:srgbClr val="C87D0E"/>
                </a:solidFill>
              </a:rPr>
              <a:t>Szlak turystyczny czerwony </a:t>
            </a:r>
            <a:r>
              <a:rPr lang="pl-PL" sz="2000" b="1"/>
              <a:t>ścieżki pieszo-rowerowej zacznie się od mostu przy ul. Popiela i będzie wi</a:t>
            </a:r>
            <a:r>
              <a:rPr lang="pl-PL" sz="2000" b="1">
                <a:latin typeface="Calibri" pitchFamily="34" charset="0"/>
              </a:rPr>
              <a:t>ó</a:t>
            </a:r>
            <a:r>
              <a:rPr lang="pl-PL" sz="2000" b="1"/>
              <a:t>dł przez zesp</a:t>
            </a:r>
            <a:r>
              <a:rPr lang="pl-PL" sz="2000" b="1">
                <a:latin typeface="Calibri" pitchFamily="34" charset="0"/>
              </a:rPr>
              <a:t>ó</a:t>
            </a:r>
            <a:r>
              <a:rPr lang="pl-PL" sz="2000" b="1"/>
              <a:t>ł parking</a:t>
            </a:r>
            <a:r>
              <a:rPr lang="pl-PL" sz="2000" b="1">
                <a:latin typeface="Calibri" pitchFamily="34" charset="0"/>
              </a:rPr>
              <a:t>ó</a:t>
            </a:r>
            <a:r>
              <a:rPr lang="pl-PL" sz="2000" b="1"/>
              <a:t>w przy ul. Zamkowej i ul. Podzamcze, dochodząc do ul. Żeglarskiej i dalej do ul. Sportowej. </a:t>
            </a:r>
            <a:endParaRPr lang="pl-PL"/>
          </a:p>
        </p:txBody>
      </p:sp>
      <p:pic>
        <p:nvPicPr>
          <p:cNvPr id="38915" name="Picture 4" descr="C:\Users\Dorota\Desktop\PULPIT do 15 września 2010\zdjęcia do prezentacji\DSC_0167.JPG"/>
          <p:cNvPicPr>
            <a:picLocks noChangeAspect="1" noChangeArrowheads="1"/>
          </p:cNvPicPr>
          <p:nvPr/>
        </p:nvPicPr>
        <p:blipFill>
          <a:blip r:embed="rId2" cstate="print"/>
          <a:srcRect/>
          <a:stretch>
            <a:fillRect/>
          </a:stretch>
        </p:blipFill>
        <p:spPr bwMode="auto">
          <a:xfrm>
            <a:off x="3708400" y="3435350"/>
            <a:ext cx="5146675" cy="3422650"/>
          </a:xfrm>
          <a:prstGeom prst="rect">
            <a:avLst/>
          </a:prstGeom>
          <a:noFill/>
          <a:ln w="9525">
            <a:noFill/>
            <a:miter lim="800000"/>
            <a:headEnd/>
            <a:tailEnd/>
          </a:ln>
        </p:spPr>
      </p:pic>
      <p:sp>
        <p:nvSpPr>
          <p:cNvPr id="38916" name="Prostokąt 4"/>
          <p:cNvSpPr>
            <a:spLocks noChangeArrowheads="1"/>
          </p:cNvSpPr>
          <p:nvPr/>
        </p:nvSpPr>
        <p:spPr bwMode="auto">
          <a:xfrm>
            <a:off x="395288" y="3357563"/>
            <a:ext cx="3313112" cy="2016125"/>
          </a:xfrm>
          <a:prstGeom prst="rect">
            <a:avLst/>
          </a:prstGeom>
          <a:noFill/>
          <a:ln w="9525">
            <a:noFill/>
            <a:miter lim="800000"/>
            <a:headEnd/>
            <a:tailEnd/>
          </a:ln>
        </p:spPr>
        <p:txBody>
          <a:bodyPr>
            <a:spAutoFit/>
          </a:bodyPr>
          <a:lstStyle/>
          <a:p>
            <a:pPr eaLnBrk="0" hangingPunct="0"/>
            <a:r>
              <a:rPr lang="pl-PL" sz="2000" b="1"/>
              <a:t>Osoby przejeżdżające obok Klubu Sportowego </a:t>
            </a:r>
            <a:r>
              <a:rPr lang="pl-PL" sz="2000" b="1">
                <a:latin typeface="Calibri" pitchFamily="34" charset="0"/>
              </a:rPr>
              <a:t>„</a:t>
            </a:r>
            <a:r>
              <a:rPr lang="pl-PL" sz="2000" b="1"/>
              <a:t>Gopło</a:t>
            </a:r>
            <a:r>
              <a:rPr lang="pl-PL" sz="2000" b="1">
                <a:latin typeface="Calibri" pitchFamily="34" charset="0"/>
              </a:rPr>
              <a:t>”</a:t>
            </a:r>
            <a:r>
              <a:rPr lang="pl-PL" sz="2000" b="1"/>
              <a:t> Kruszwica będą mogły obserwować treningi i mecze piłkarskie. </a:t>
            </a:r>
            <a:endParaRPr lang="pl-PL" sz="2000"/>
          </a:p>
        </p:txBody>
      </p:sp>
      <p:pic>
        <p:nvPicPr>
          <p:cNvPr id="38917"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randombar(horizontal)">
                                      <p:cBhvr>
                                        <p:cTn id="7" dur="1000"/>
                                        <p:tgtEl>
                                          <p:spTgt spid="38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5"/>
          <p:cNvSpPr>
            <a:spLocks noChangeArrowheads="1"/>
          </p:cNvSpPr>
          <p:nvPr/>
        </p:nvSpPr>
        <p:spPr bwMode="auto">
          <a:xfrm>
            <a:off x="395288" y="2360613"/>
            <a:ext cx="8353425" cy="1876425"/>
          </a:xfrm>
          <a:prstGeom prst="rect">
            <a:avLst/>
          </a:prstGeom>
          <a:noFill/>
          <a:ln w="9525">
            <a:noFill/>
            <a:miter lim="800000"/>
            <a:headEnd/>
            <a:tailEnd/>
          </a:ln>
        </p:spPr>
        <p:txBody>
          <a:bodyPr anchor="ctr">
            <a:spAutoFit/>
          </a:bodyPr>
          <a:lstStyle/>
          <a:p>
            <a:pPr eaLnBrk="0" hangingPunct="0"/>
            <a:r>
              <a:rPr lang="pl-PL" sz="3600" b="1">
                <a:solidFill>
                  <a:srgbClr val="C87D0E"/>
                </a:solidFill>
              </a:rPr>
              <a:t>Szlak turystyczny ż</a:t>
            </a:r>
            <a:r>
              <a:rPr lang="pl-PL" sz="3600" b="1">
                <a:solidFill>
                  <a:srgbClr val="C87D0E"/>
                </a:solidFill>
                <a:latin typeface="Calibri" pitchFamily="34" charset="0"/>
              </a:rPr>
              <a:t>ó</a:t>
            </a:r>
            <a:r>
              <a:rPr lang="pl-PL" sz="3600" b="1">
                <a:solidFill>
                  <a:srgbClr val="C87D0E"/>
                </a:solidFill>
              </a:rPr>
              <a:t>łty </a:t>
            </a:r>
            <a:r>
              <a:rPr lang="pl-PL" sz="2000" b="1"/>
              <a:t>ścieżki pieszo-rowerowej przebiegać będzie od ul. Zamkowej przez ul. Portową i ul. Powstańc</a:t>
            </a:r>
            <a:r>
              <a:rPr lang="pl-PL" sz="2000" b="1">
                <a:latin typeface="Calibri" pitchFamily="34" charset="0"/>
              </a:rPr>
              <a:t>ó</a:t>
            </a:r>
            <a:r>
              <a:rPr lang="pl-PL" sz="2000" b="1"/>
              <a:t>w Wielkopolskich. A ul. Goplańska i ul. Ziemowita staną się pieszojezdnią. </a:t>
            </a:r>
          </a:p>
          <a:p>
            <a:pPr eaLnBrk="0" hangingPunct="0"/>
            <a:endParaRPr lang="pl-PL" sz="2000" b="1"/>
          </a:p>
        </p:txBody>
      </p:sp>
      <p:pic>
        <p:nvPicPr>
          <p:cNvPr id="39939"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395288" y="2016125"/>
            <a:ext cx="8424862" cy="3846513"/>
          </a:xfrm>
          <a:prstGeom prst="rect">
            <a:avLst/>
          </a:prstGeom>
        </p:spPr>
        <p:txBody>
          <a:bodyPr>
            <a:spAutoFit/>
          </a:bodyPr>
          <a:lstStyle/>
          <a:p>
            <a:pPr>
              <a:defRPr/>
            </a:pPr>
            <a:r>
              <a:rPr lang="pl-PL" sz="3600" b="1" dirty="0">
                <a:solidFill>
                  <a:schemeClr val="accent1">
                    <a:lumMod val="75000"/>
                  </a:schemeClr>
                </a:solidFill>
              </a:rPr>
              <a:t>Ekspozycja odkopanych i zabezpieczonych murów fundamentowych zamku kruszwickiego </a:t>
            </a:r>
            <a:r>
              <a:rPr lang="pl-PL" sz="2000" b="1" dirty="0"/>
              <a:t>przewiduje udostępnienie ich turystom. W piwnicach zamkowych zostanie wykonana podziemna ekspozycja. Nad częścią wejściową do ekspozycji zbudowany zostanie parterowy pawilon kryty czterospadowym dachem. W okolicach bramy zamkowej będzie wybudowany most zwodzony jako punkt widokowy. </a:t>
            </a:r>
          </a:p>
        </p:txBody>
      </p:sp>
      <p:pic>
        <p:nvPicPr>
          <p:cNvPr id="40963" name="Picture 4" descr="C:\Users\Dorota\Desktop\PULPIT do 15 września 2010\zdjęcia do prezentacji\DSC_0344.JPG"/>
          <p:cNvPicPr>
            <a:picLocks noChangeAspect="1" noChangeArrowheads="1"/>
          </p:cNvPicPr>
          <p:nvPr/>
        </p:nvPicPr>
        <p:blipFill>
          <a:blip r:embed="rId2" cstate="print"/>
          <a:srcRect/>
          <a:stretch>
            <a:fillRect/>
          </a:stretch>
        </p:blipFill>
        <p:spPr bwMode="auto">
          <a:xfrm>
            <a:off x="6300788" y="1844675"/>
            <a:ext cx="2482850" cy="2017713"/>
          </a:xfrm>
          <a:prstGeom prst="rect">
            <a:avLst/>
          </a:prstGeom>
          <a:noFill/>
          <a:ln w="9525">
            <a:noFill/>
            <a:miter lim="800000"/>
            <a:headEnd/>
            <a:tailEnd/>
          </a:ln>
        </p:spPr>
      </p:pic>
      <p:pic>
        <p:nvPicPr>
          <p:cNvPr id="40964"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40963"/>
                                        </p:tgtEl>
                                        <p:attrNameLst>
                                          <p:attrName>style.visibility</p:attrName>
                                        </p:attrNameLst>
                                      </p:cBhvr>
                                      <p:to>
                                        <p:strVal val="visible"/>
                                      </p:to>
                                    </p:set>
                                    <p:anim calcmode="lin" valueType="num">
                                      <p:cBhvr additive="base">
                                        <p:cTn id="7" dur="500" fill="hold"/>
                                        <p:tgtEl>
                                          <p:spTgt spid="40963"/>
                                        </p:tgtEl>
                                        <p:attrNameLst>
                                          <p:attrName>ppt_x</p:attrName>
                                        </p:attrNameLst>
                                      </p:cBhvr>
                                      <p:tavLst>
                                        <p:tav tm="0">
                                          <p:val>
                                            <p:strVal val="1+#ppt_w/2"/>
                                          </p:val>
                                        </p:tav>
                                        <p:tav tm="100000">
                                          <p:val>
                                            <p:strVal val="#ppt_x"/>
                                          </p:val>
                                        </p:tav>
                                      </p:tavLst>
                                    </p:anim>
                                    <p:anim calcmode="lin" valueType="num">
                                      <p:cBhvr additive="base">
                                        <p:cTn id="8" dur="500" fill="hold"/>
                                        <p:tgtEl>
                                          <p:spTgt spid="4096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
          <p:cNvSpPr>
            <a:spLocks noChangeArrowheads="1"/>
          </p:cNvSpPr>
          <p:nvPr/>
        </p:nvSpPr>
        <p:spPr bwMode="auto">
          <a:xfrm>
            <a:off x="395288" y="1666875"/>
            <a:ext cx="8208962" cy="2770188"/>
          </a:xfrm>
          <a:prstGeom prst="rect">
            <a:avLst/>
          </a:prstGeom>
          <a:noFill/>
          <a:ln w="9525">
            <a:noFill/>
            <a:miter lim="800000"/>
            <a:headEnd/>
            <a:tailEnd/>
          </a:ln>
        </p:spPr>
        <p:txBody>
          <a:bodyPr anchor="ctr">
            <a:spAutoFit/>
          </a:bodyPr>
          <a:lstStyle/>
          <a:p>
            <a:pPr eaLnBrk="0" hangingPunct="0"/>
            <a:r>
              <a:rPr lang="pl-PL" sz="3600" b="1">
                <a:solidFill>
                  <a:srgbClr val="C87D0E"/>
                </a:solidFill>
              </a:rPr>
              <a:t>PRZEBUDOWA AMFITEATRU</a:t>
            </a:r>
            <a:endParaRPr lang="pl-PL" sz="3600">
              <a:solidFill>
                <a:srgbClr val="C87D0E"/>
              </a:solidFill>
            </a:endParaRPr>
          </a:p>
          <a:p>
            <a:pPr eaLnBrk="0" hangingPunct="0"/>
            <a:r>
              <a:rPr lang="pl-PL" sz="2000" b="1"/>
              <a:t>Zbudowany w latach 60-tych nad jeziorem Gopło letni amfiteatr ze względu na zły stan techniczny wymaga renowacji. W ramach projektu pobudowana zostanie nowa widownia z drewnianymi siedziskami, a schody betonowe obłożone będą płytami granitowymi. Wokół amfiteatru powstanie pieszo-jezdna (250 m), łącząca się z ciągiem ścieżek rowerowych wzdłuż jeziora.  </a:t>
            </a:r>
          </a:p>
          <a:p>
            <a:pPr eaLnBrk="0" hangingPunct="0"/>
            <a:endParaRPr lang="pl-PL"/>
          </a:p>
        </p:txBody>
      </p:sp>
      <p:pic>
        <p:nvPicPr>
          <p:cNvPr id="41987" name="Picture 4" descr="C:\Users\Dorota\Desktop\DSC_0050.JPG"/>
          <p:cNvPicPr>
            <a:picLocks noChangeAspect="1" noChangeArrowheads="1"/>
          </p:cNvPicPr>
          <p:nvPr/>
        </p:nvPicPr>
        <p:blipFill>
          <a:blip r:embed="rId2" cstate="print"/>
          <a:srcRect/>
          <a:stretch>
            <a:fillRect/>
          </a:stretch>
        </p:blipFill>
        <p:spPr bwMode="auto">
          <a:xfrm>
            <a:off x="1331913" y="4219575"/>
            <a:ext cx="6529387" cy="2665413"/>
          </a:xfrm>
          <a:prstGeom prst="rect">
            <a:avLst/>
          </a:prstGeom>
          <a:noFill/>
          <a:ln w="9525">
            <a:noFill/>
            <a:miter lim="800000"/>
            <a:headEnd/>
            <a:tailEnd/>
          </a:ln>
        </p:spPr>
      </p:pic>
      <p:pic>
        <p:nvPicPr>
          <p:cNvPr id="41988"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1987"/>
                                        </p:tgtEl>
                                        <p:attrNameLst>
                                          <p:attrName>style.visibility</p:attrName>
                                        </p:attrNameLst>
                                      </p:cBhvr>
                                      <p:to>
                                        <p:strVal val="visible"/>
                                      </p:to>
                                    </p:set>
                                    <p:anim calcmode="lin" valueType="num">
                                      <p:cBhvr>
                                        <p:cTn id="7" dur="1000" fill="hold"/>
                                        <p:tgtEl>
                                          <p:spTgt spid="41987"/>
                                        </p:tgtEl>
                                        <p:attrNameLst>
                                          <p:attrName>ppt_w</p:attrName>
                                        </p:attrNameLst>
                                      </p:cBhvr>
                                      <p:tavLst>
                                        <p:tav tm="0">
                                          <p:val>
                                            <p:strVal val="#ppt_w*0.70"/>
                                          </p:val>
                                        </p:tav>
                                        <p:tav tm="100000">
                                          <p:val>
                                            <p:strVal val="#ppt_w"/>
                                          </p:val>
                                        </p:tav>
                                      </p:tavLst>
                                    </p:anim>
                                    <p:anim calcmode="lin" valueType="num">
                                      <p:cBhvr>
                                        <p:cTn id="8" dur="1000" fill="hold"/>
                                        <p:tgtEl>
                                          <p:spTgt spid="41987"/>
                                        </p:tgtEl>
                                        <p:attrNameLst>
                                          <p:attrName>ppt_h</p:attrName>
                                        </p:attrNameLst>
                                      </p:cBhvr>
                                      <p:tavLst>
                                        <p:tav tm="0">
                                          <p:val>
                                            <p:strVal val="#ppt_h"/>
                                          </p:val>
                                        </p:tav>
                                        <p:tav tm="100000">
                                          <p:val>
                                            <p:strVal val="#ppt_h"/>
                                          </p:val>
                                        </p:tav>
                                      </p:tavLst>
                                    </p:anim>
                                    <p:animEffect transition="in" filter="fade">
                                      <p:cBhvr>
                                        <p:cTn id="9" dur="1000"/>
                                        <p:tgtEl>
                                          <p:spTgt spid="41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a 4"/>
          <p:cNvGraphicFramePr>
            <a:graphicFrameLocks noGrp="1"/>
          </p:cNvGraphicFramePr>
          <p:nvPr/>
        </p:nvGraphicFramePr>
        <p:xfrm>
          <a:off x="468313" y="2781300"/>
          <a:ext cx="8136905" cy="2736303"/>
        </p:xfrm>
        <a:graphic>
          <a:graphicData uri="http://schemas.openxmlformats.org/drawingml/2006/table">
            <a:tbl>
              <a:tblPr/>
              <a:tblGrid>
                <a:gridCol w="582583"/>
                <a:gridCol w="4952405"/>
                <a:gridCol w="1409590"/>
                <a:gridCol w="1192327"/>
              </a:tblGrid>
              <a:tr h="912101">
                <a:tc>
                  <a:txBody>
                    <a:bodyPr/>
                    <a:lstStyle/>
                    <a:p>
                      <a:pPr>
                        <a:lnSpc>
                          <a:spcPct val="115000"/>
                        </a:lnSpc>
                        <a:spcAft>
                          <a:spcPts val="1000"/>
                        </a:spcAft>
                      </a:pPr>
                      <a:r>
                        <a:rPr lang="pl-PL" sz="2000" b="1" dirty="0">
                          <a:latin typeface="Arial"/>
                          <a:ea typeface="Calibri"/>
                          <a:cs typeface="Times New Roman"/>
                        </a:rPr>
                        <a:t>L.p.</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a:latin typeface="Arial"/>
                          <a:ea typeface="Calibri"/>
                          <a:cs typeface="Times New Roman"/>
                        </a:rPr>
                        <a:t>Wskaźnik planowanych produktów</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a:latin typeface="Arial"/>
                          <a:ea typeface="Calibri"/>
                          <a:cs typeface="Times New Roman"/>
                        </a:rPr>
                        <a:t>Jednostka miary</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a:latin typeface="Arial"/>
                          <a:ea typeface="Calibri"/>
                          <a:cs typeface="Times New Roman"/>
                        </a:rPr>
                        <a:t>Ilość</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2101">
                <a:tc>
                  <a:txBody>
                    <a:bodyPr/>
                    <a:lstStyle/>
                    <a:p>
                      <a:pPr>
                        <a:lnSpc>
                          <a:spcPct val="115000"/>
                        </a:lnSpc>
                        <a:spcAft>
                          <a:spcPts val="1000"/>
                        </a:spcAft>
                      </a:pPr>
                      <a:r>
                        <a:rPr lang="pl-PL" sz="2000" b="1">
                          <a:latin typeface="Arial"/>
                          <a:ea typeface="Calibri"/>
                          <a:cs typeface="Times New Roman"/>
                        </a:rPr>
                        <a:t>1.</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a:latin typeface="Arial"/>
                          <a:ea typeface="Calibri"/>
                          <a:cs typeface="Times New Roman"/>
                        </a:rPr>
                        <a:t>Długość </a:t>
                      </a:r>
                      <a:r>
                        <a:rPr lang="pl-PL" sz="2000" b="1" dirty="0" smtClean="0">
                          <a:latin typeface="Arial"/>
                          <a:ea typeface="Calibri"/>
                          <a:cs typeface="Times New Roman"/>
                        </a:rPr>
                        <a:t>wybudowanych ścieżek </a:t>
                      </a:r>
                      <a:r>
                        <a:rPr lang="pl-PL" sz="2000" b="1" dirty="0">
                          <a:latin typeface="Arial"/>
                          <a:ea typeface="Calibri"/>
                          <a:cs typeface="Times New Roman"/>
                        </a:rPr>
                        <a:t>rowerowych</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a:latin typeface="Arial"/>
                          <a:ea typeface="Calibri"/>
                          <a:cs typeface="Times New Roman"/>
                        </a:rPr>
                        <a:t>km</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a:latin typeface="Arial"/>
                          <a:ea typeface="Calibri"/>
                          <a:cs typeface="Times New Roman"/>
                        </a:rPr>
                        <a:t>4,1</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2101">
                <a:tc>
                  <a:txBody>
                    <a:bodyPr/>
                    <a:lstStyle/>
                    <a:p>
                      <a:pPr>
                        <a:lnSpc>
                          <a:spcPct val="115000"/>
                        </a:lnSpc>
                        <a:spcAft>
                          <a:spcPts val="1000"/>
                        </a:spcAft>
                      </a:pPr>
                      <a:r>
                        <a:rPr lang="pl-PL" sz="2000" b="1">
                          <a:latin typeface="Arial"/>
                          <a:ea typeface="Calibri"/>
                          <a:cs typeface="Times New Roman"/>
                        </a:rPr>
                        <a:t>2.</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a:latin typeface="Arial"/>
                          <a:ea typeface="Calibri"/>
                          <a:cs typeface="Times New Roman"/>
                        </a:rPr>
                        <a:t>Długość </a:t>
                      </a:r>
                      <a:r>
                        <a:rPr lang="pl-PL" sz="2000" b="1" dirty="0" smtClean="0">
                          <a:latin typeface="Arial"/>
                          <a:ea typeface="Calibri"/>
                          <a:cs typeface="Times New Roman"/>
                        </a:rPr>
                        <a:t>wybudowanych </a:t>
                      </a:r>
                      <a:r>
                        <a:rPr lang="pl-PL" sz="2000" b="1" dirty="0">
                          <a:latin typeface="Arial"/>
                          <a:ea typeface="Calibri"/>
                          <a:cs typeface="Times New Roman"/>
                        </a:rPr>
                        <a:t>szlaków pieszych</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a:latin typeface="Arial"/>
                          <a:ea typeface="Calibri"/>
                          <a:cs typeface="Times New Roman"/>
                        </a:rPr>
                        <a:t>km</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a:latin typeface="Arial"/>
                          <a:ea typeface="Calibri"/>
                          <a:cs typeface="Times New Roman"/>
                        </a:rPr>
                        <a:t>4,2</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3032" name="Rectangle 1"/>
          <p:cNvSpPr>
            <a:spLocks noChangeArrowheads="1"/>
          </p:cNvSpPr>
          <p:nvPr/>
        </p:nvSpPr>
        <p:spPr bwMode="auto">
          <a:xfrm>
            <a:off x="382588" y="1916113"/>
            <a:ext cx="6492875" cy="1201737"/>
          </a:xfrm>
          <a:prstGeom prst="rect">
            <a:avLst/>
          </a:prstGeom>
          <a:noFill/>
          <a:ln w="9525">
            <a:noFill/>
            <a:miter lim="800000"/>
            <a:headEnd/>
            <a:tailEnd/>
          </a:ln>
        </p:spPr>
        <p:txBody>
          <a:bodyPr wrap="none" anchor="ctr">
            <a:spAutoFit/>
          </a:bodyPr>
          <a:lstStyle/>
          <a:p>
            <a:pPr eaLnBrk="0" hangingPunct="0"/>
            <a:r>
              <a:rPr lang="pl-PL" sz="3600" b="1">
                <a:solidFill>
                  <a:srgbClr val="C87D0E"/>
                </a:solidFill>
              </a:rPr>
              <a:t>Wskaźniki produktu projektu</a:t>
            </a:r>
            <a:endParaRPr lang="pl-PL" sz="3600">
              <a:solidFill>
                <a:srgbClr val="C87D0E"/>
              </a:solidFill>
            </a:endParaRPr>
          </a:p>
          <a:p>
            <a:pPr eaLnBrk="0" hangingPunct="0"/>
            <a:endParaRPr lang="pl-PL" sz="3600">
              <a:solidFill>
                <a:srgbClr val="C87D0E"/>
              </a:solidFill>
            </a:endParaRPr>
          </a:p>
        </p:txBody>
      </p:sp>
      <p:pic>
        <p:nvPicPr>
          <p:cNvPr id="43033"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a 4"/>
          <p:cNvGraphicFramePr>
            <a:graphicFrameLocks noGrp="1"/>
          </p:cNvGraphicFramePr>
          <p:nvPr/>
        </p:nvGraphicFramePr>
        <p:xfrm>
          <a:off x="468313" y="1916113"/>
          <a:ext cx="8136903" cy="3528393"/>
        </p:xfrm>
        <a:graphic>
          <a:graphicData uri="http://schemas.openxmlformats.org/drawingml/2006/table">
            <a:tbl>
              <a:tblPr/>
              <a:tblGrid>
                <a:gridCol w="582581"/>
                <a:gridCol w="4952406"/>
                <a:gridCol w="1409590"/>
                <a:gridCol w="1192326"/>
              </a:tblGrid>
              <a:tr h="962289">
                <a:tc>
                  <a:txBody>
                    <a:bodyPr/>
                    <a:lstStyle/>
                    <a:p>
                      <a:pPr>
                        <a:lnSpc>
                          <a:spcPct val="115000"/>
                        </a:lnSpc>
                        <a:spcAft>
                          <a:spcPts val="1000"/>
                        </a:spcAft>
                      </a:pPr>
                      <a:r>
                        <a:rPr lang="pl-PL" sz="2000" b="1" dirty="0">
                          <a:latin typeface="Arial"/>
                          <a:ea typeface="Calibri"/>
                          <a:cs typeface="Times New Roman"/>
                        </a:rPr>
                        <a:t>3.</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a:latin typeface="Arial"/>
                          <a:ea typeface="Calibri"/>
                          <a:cs typeface="Times New Roman"/>
                        </a:rPr>
                        <a:t>Ilość </a:t>
                      </a:r>
                      <a:r>
                        <a:rPr lang="pl-PL" sz="2000" b="1" dirty="0" smtClean="0">
                          <a:latin typeface="Arial"/>
                          <a:ea typeface="Calibri"/>
                          <a:cs typeface="Times New Roman"/>
                        </a:rPr>
                        <a:t>wybudowanych punktów </a:t>
                      </a:r>
                      <a:r>
                        <a:rPr lang="pl-PL" sz="2000" b="1" dirty="0">
                          <a:latin typeface="Arial"/>
                          <a:ea typeface="Calibri"/>
                          <a:cs typeface="Times New Roman"/>
                        </a:rPr>
                        <a:t>rekreacyjnych wzdłuż szlaków</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a:latin typeface="Arial"/>
                          <a:ea typeface="Calibri"/>
                          <a:cs typeface="Times New Roman"/>
                        </a:rPr>
                        <a:t>szt.</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a:latin typeface="Arial"/>
                          <a:ea typeface="Calibri"/>
                          <a:cs typeface="Times New Roman"/>
                        </a:rPr>
                        <a:t>3</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3052">
                <a:tc>
                  <a:txBody>
                    <a:bodyPr/>
                    <a:lstStyle/>
                    <a:p>
                      <a:pPr>
                        <a:lnSpc>
                          <a:spcPct val="115000"/>
                        </a:lnSpc>
                        <a:spcAft>
                          <a:spcPts val="1000"/>
                        </a:spcAft>
                      </a:pPr>
                      <a:r>
                        <a:rPr lang="pl-PL" sz="2000" b="1" dirty="0">
                          <a:latin typeface="Arial"/>
                          <a:ea typeface="Calibri"/>
                          <a:cs typeface="Times New Roman"/>
                        </a:rPr>
                        <a:t>4.</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a:latin typeface="Arial"/>
                          <a:ea typeface="Calibri"/>
                          <a:cs typeface="Times New Roman"/>
                        </a:rPr>
                        <a:t>Długość </a:t>
                      </a:r>
                      <a:r>
                        <a:rPr lang="pl-PL" sz="2000" b="1" dirty="0" smtClean="0">
                          <a:latin typeface="Arial"/>
                          <a:ea typeface="Calibri"/>
                          <a:cs typeface="Times New Roman"/>
                        </a:rPr>
                        <a:t>wybudowanych pomostów </a:t>
                      </a:r>
                      <a:r>
                        <a:rPr lang="pl-PL" sz="2000" b="1" dirty="0">
                          <a:latin typeface="Arial"/>
                          <a:ea typeface="Calibri"/>
                          <a:cs typeface="Times New Roman"/>
                        </a:rPr>
                        <a:t>komunikacyjnych</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a:latin typeface="Arial"/>
                          <a:ea typeface="Calibri"/>
                          <a:cs typeface="Times New Roman"/>
                        </a:rPr>
                        <a:t>m</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smtClean="0">
                          <a:latin typeface="Arial"/>
                          <a:ea typeface="Calibri"/>
                          <a:cs typeface="Times New Roman"/>
                        </a:rPr>
                        <a:t>154</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3052">
                <a:tc>
                  <a:txBody>
                    <a:bodyPr/>
                    <a:lstStyle/>
                    <a:p>
                      <a:pPr>
                        <a:lnSpc>
                          <a:spcPct val="115000"/>
                        </a:lnSpc>
                        <a:spcAft>
                          <a:spcPts val="1000"/>
                        </a:spcAft>
                      </a:pPr>
                      <a:r>
                        <a:rPr lang="pl-PL" sz="2000" b="1">
                          <a:latin typeface="Arial"/>
                          <a:ea typeface="Calibri"/>
                          <a:cs typeface="Times New Roman"/>
                        </a:rPr>
                        <a:t>5.</a:t>
                      </a:r>
                      <a:endParaRPr lang="pl-PL" sz="200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a:latin typeface="Arial"/>
                          <a:ea typeface="Calibri"/>
                          <a:cs typeface="Times New Roman"/>
                        </a:rPr>
                        <a:t>Powierzchnia </a:t>
                      </a:r>
                      <a:r>
                        <a:rPr lang="pl-PL" sz="2000" b="1" dirty="0" smtClean="0">
                          <a:latin typeface="Arial"/>
                          <a:ea typeface="Calibri"/>
                          <a:cs typeface="Times New Roman"/>
                        </a:rPr>
                        <a:t>przebudowanych </a:t>
                      </a:r>
                      <a:r>
                        <a:rPr lang="pl-PL" sz="2000" b="1" dirty="0">
                          <a:latin typeface="Arial"/>
                          <a:ea typeface="Calibri"/>
                          <a:cs typeface="Times New Roman"/>
                        </a:rPr>
                        <a:t>parkingów przy obiektach turystycznych</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err="1">
                          <a:latin typeface="Arial"/>
                          <a:ea typeface="Calibri"/>
                          <a:cs typeface="Times New Roman"/>
                        </a:rPr>
                        <a:t>m²</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pl-PL" sz="2000" b="1" dirty="0">
                          <a:latin typeface="Arial"/>
                          <a:ea typeface="Calibri"/>
                          <a:cs typeface="Times New Roman"/>
                        </a:rPr>
                        <a:t>8.056</a:t>
                      </a:r>
                      <a:endParaRPr lang="pl-PL" sz="2000" dirty="0">
                        <a:latin typeface="Calibri"/>
                        <a:ea typeface="Calibri"/>
                        <a:cs typeface="Times New Roman"/>
                      </a:endParaRPr>
                    </a:p>
                  </a:txBody>
                  <a:tcPr marL="30582" marR="30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44056"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a 4"/>
          <p:cNvGraphicFramePr>
            <a:graphicFrameLocks noGrp="1"/>
          </p:cNvGraphicFramePr>
          <p:nvPr/>
        </p:nvGraphicFramePr>
        <p:xfrm>
          <a:off x="684213" y="2060575"/>
          <a:ext cx="7704137" cy="3612516"/>
        </p:xfrm>
        <a:graphic>
          <a:graphicData uri="http://schemas.openxmlformats.org/drawingml/2006/table">
            <a:tbl>
              <a:tblPr/>
              <a:tblGrid>
                <a:gridCol w="5538787"/>
                <a:gridCol w="2165350"/>
              </a:tblGrid>
              <a:tr h="1079500">
                <a:tc gridSpan="2">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3600" b="1" i="0" u="none" strike="noStrike" cap="none" normalizeH="0" baseline="0" dirty="0" smtClean="0">
                          <a:ln>
                            <a:noFill/>
                          </a:ln>
                          <a:solidFill>
                            <a:srgbClr val="C87D0E"/>
                          </a:solidFill>
                          <a:effectLst/>
                          <a:latin typeface="Arial" charset="0"/>
                          <a:ea typeface="Calibri" pitchFamily="34" charset="0"/>
                          <a:cs typeface="Times New Roman" pitchFamily="18" charset="0"/>
                        </a:rPr>
                        <a:t>Harmonogram realizacji Projektu</a:t>
                      </a:r>
                    </a:p>
                  </a:txBody>
                  <a:tcPr marL="30315" marR="303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r>
              <a:tr h="688975">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Etapy realizacji Projektu</a:t>
                      </a:r>
                    </a:p>
                  </a:txBody>
                  <a:tcPr marL="30315" marR="303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Zakończenie realizacji</a:t>
                      </a:r>
                    </a:p>
                  </a:txBody>
                  <a:tcPr marL="30315" marR="303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5988">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1. Budowa infrastruktury technicznej dla turystyki wodnej na jeziorze Gopło</a:t>
                      </a:r>
                    </a:p>
                  </a:txBody>
                  <a:tcPr marL="30315" marR="303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    03.2011</a:t>
                      </a:r>
                    </a:p>
                  </a:txBody>
                  <a:tcPr marL="30315" marR="303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5988">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2. Budowa infrastruktury technicznej dla uprawiania rekreacji i turystyki rowerowej</a:t>
                      </a:r>
                    </a:p>
                  </a:txBody>
                  <a:tcPr marL="30315" marR="303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    </a:t>
                      </a:r>
                      <a:r>
                        <a:rPr kumimoji="0" lang="pl-PL" sz="2000" b="1" i="0" u="none" strike="noStrike" cap="none" normalizeH="0" baseline="0" smtClean="0">
                          <a:ln>
                            <a:noFill/>
                          </a:ln>
                          <a:solidFill>
                            <a:schemeClr val="tx1"/>
                          </a:solidFill>
                          <a:effectLst/>
                          <a:latin typeface="Arial" charset="0"/>
                          <a:cs typeface="Arial" charset="0"/>
                        </a:rPr>
                        <a:t>04.2011</a:t>
                      </a:r>
                      <a:endParaRPr kumimoji="0" lang="pl-PL" sz="2000" b="1" i="0" u="none" strike="noStrike" cap="none" normalizeH="0" baseline="0" dirty="0" smtClean="0">
                        <a:ln>
                          <a:noFill/>
                        </a:ln>
                        <a:solidFill>
                          <a:schemeClr val="tx1"/>
                        </a:solidFill>
                        <a:effectLst/>
                        <a:latin typeface="Arial" charset="0"/>
                        <a:cs typeface="Arial" charset="0"/>
                      </a:endParaRPr>
                    </a:p>
                  </a:txBody>
                  <a:tcPr marL="30315" marR="303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45074"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a 4"/>
          <p:cNvGraphicFramePr>
            <a:graphicFrameLocks noGrp="1"/>
          </p:cNvGraphicFramePr>
          <p:nvPr/>
        </p:nvGraphicFramePr>
        <p:xfrm>
          <a:off x="611188" y="2060575"/>
          <a:ext cx="7777162" cy="3801428"/>
        </p:xfrm>
        <a:graphic>
          <a:graphicData uri="http://schemas.openxmlformats.org/drawingml/2006/table">
            <a:tbl>
              <a:tblPr/>
              <a:tblGrid>
                <a:gridCol w="5751512"/>
                <a:gridCol w="2025650"/>
              </a:tblGrid>
              <a:tr h="887413">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3. Ekspozycja odkopanych i zabezpieczonych murów zamku kruszwickiego</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05.2011</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0375">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4. Przebudowa amfiteatru</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03.2011</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09638">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Planowany termin zakończenia realizacji rzeczowej Projektu- protokół odbioru końcowego</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05.2011</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06425">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Planowany termin zakończenia finansowego realizacji Projektu</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06.2011</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69925">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Planowane rozliczenie Projektu. Przedstawienie ostatniego wniosku o płatność</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ts val="1000"/>
                        </a:spcAft>
                        <a:buClrTx/>
                        <a:buSzTx/>
                        <a:buFontTx/>
                        <a:buNone/>
                        <a:tabLst/>
                      </a:pPr>
                      <a:r>
                        <a:rPr kumimoji="0" lang="pl-PL" sz="2000" b="1" i="0" u="none" strike="noStrike" cap="none" normalizeH="0" baseline="0" smtClean="0">
                          <a:ln>
                            <a:noFill/>
                          </a:ln>
                          <a:solidFill>
                            <a:schemeClr val="tx1"/>
                          </a:solidFill>
                          <a:effectLst/>
                          <a:latin typeface="Arial" charset="0"/>
                          <a:cs typeface="Arial" charset="0"/>
                        </a:rPr>
                        <a:t>07.2011</a:t>
                      </a:r>
                    </a:p>
                  </a:txBody>
                  <a:tcPr marL="36812" marR="36812"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46102"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3"/>
          <p:cNvSpPr>
            <a:spLocks noGrp="1" noChangeArrowheads="1"/>
          </p:cNvSpPr>
          <p:nvPr>
            <p:ph idx="1"/>
          </p:nvPr>
        </p:nvSpPr>
        <p:spPr>
          <a:xfrm>
            <a:off x="457200" y="3429000"/>
            <a:ext cx="8229600" cy="1728788"/>
          </a:xfrm>
        </p:spPr>
        <p:txBody>
          <a:bodyPr>
            <a:normAutofit lnSpcReduction="10000"/>
          </a:bodyPr>
          <a:lstStyle/>
          <a:p>
            <a:pPr marL="365760" indent="-256032" eaLnBrk="1" fontAlgn="auto" hangingPunct="1">
              <a:spcAft>
                <a:spcPts val="0"/>
              </a:spcAft>
              <a:buFontTx/>
              <a:buNone/>
              <a:defRPr/>
            </a:pPr>
            <a:r>
              <a:rPr lang="pl-PL" sz="2000" b="1" dirty="0" smtClean="0">
                <a:latin typeface="Arial" pitchFamily="34" charset="0"/>
                <a:cs typeface="Arial" pitchFamily="34" charset="0"/>
              </a:rPr>
              <a:t>    </a:t>
            </a:r>
            <a:r>
              <a:rPr lang="pl-PL" sz="3200" b="1" dirty="0" smtClean="0">
                <a:solidFill>
                  <a:schemeClr val="accent1">
                    <a:lumMod val="75000"/>
                  </a:schemeClr>
                </a:solidFill>
                <a:latin typeface="Arial" pitchFamily="34" charset="0"/>
                <a:cs typeface="Arial" pitchFamily="34" charset="0"/>
              </a:rPr>
              <a:t>Prezentacja multimedialna </a:t>
            </a:r>
            <a:r>
              <a:rPr lang="pl-PL" sz="2000" b="1" dirty="0" smtClean="0">
                <a:latin typeface="Arial" pitchFamily="34" charset="0"/>
                <a:cs typeface="Arial" pitchFamily="34" charset="0"/>
              </a:rPr>
              <a:t>współfinansowana ze środków Europejskiego Funduszu Rozwoju Regionalnego w ramach Regionalnego Programu Operacyjnego Województwa Kujawsko-Pomorskiego na lata 2007-2013 oraz budżetu Gminy Kruszwica.</a:t>
            </a:r>
          </a:p>
          <a:p>
            <a:pPr marL="365760" indent="-256032" eaLnBrk="1" fontAlgn="auto" hangingPunct="1">
              <a:lnSpc>
                <a:spcPct val="80000"/>
              </a:lnSpc>
              <a:spcAft>
                <a:spcPts val="0"/>
              </a:spcAft>
              <a:buFontTx/>
              <a:buNone/>
              <a:defRPr/>
            </a:pPr>
            <a:endParaRPr lang="pl-PL" sz="2000" dirty="0" smtClean="0">
              <a:latin typeface="Arial" pitchFamily="34" charset="0"/>
              <a:cs typeface="Arial" pitchFamily="34" charset="0"/>
            </a:endParaRPr>
          </a:p>
        </p:txBody>
      </p:sp>
      <p:pic>
        <p:nvPicPr>
          <p:cNvPr id="47107" name="Picture 5" descr="Fotolia_5900343_L"/>
          <p:cNvPicPr>
            <a:picLocks noChangeAspect="1" noChangeArrowheads="1"/>
          </p:cNvPicPr>
          <p:nvPr/>
        </p:nvPicPr>
        <p:blipFill>
          <a:blip r:embed="rId2" cstate="print"/>
          <a:srcRect/>
          <a:stretch>
            <a:fillRect/>
          </a:stretch>
        </p:blipFill>
        <p:spPr bwMode="auto">
          <a:xfrm>
            <a:off x="3492500" y="1916113"/>
            <a:ext cx="2016125" cy="1344612"/>
          </a:xfrm>
          <a:prstGeom prst="rect">
            <a:avLst/>
          </a:prstGeom>
          <a:noFill/>
          <a:ln w="9525">
            <a:noFill/>
            <a:miter lim="800000"/>
            <a:headEnd/>
            <a:tailEnd/>
          </a:ln>
        </p:spPr>
      </p:pic>
      <p:sp>
        <p:nvSpPr>
          <p:cNvPr id="47108" name="Rectangle 6"/>
          <p:cNvSpPr>
            <a:spLocks noChangeArrowheads="1"/>
          </p:cNvSpPr>
          <p:nvPr/>
        </p:nvSpPr>
        <p:spPr bwMode="auto">
          <a:xfrm>
            <a:off x="1258888" y="5516563"/>
            <a:ext cx="6408737" cy="649287"/>
          </a:xfrm>
          <a:prstGeom prst="rect">
            <a:avLst/>
          </a:prstGeom>
          <a:noFill/>
          <a:ln w="9525">
            <a:noFill/>
            <a:miter lim="800000"/>
            <a:headEnd/>
            <a:tailEnd/>
          </a:ln>
        </p:spPr>
        <p:txBody>
          <a:bodyPr/>
          <a:lstStyle/>
          <a:p>
            <a:pPr marL="342900" indent="-342900" algn="ctr">
              <a:lnSpc>
                <a:spcPct val="80000"/>
              </a:lnSpc>
              <a:spcBef>
                <a:spcPct val="20000"/>
              </a:spcBef>
            </a:pPr>
            <a:r>
              <a:rPr lang="pl-PL" sz="2000" b="1"/>
              <a:t>Opracowanie prezentacji: DBP Communications</a:t>
            </a:r>
          </a:p>
          <a:p>
            <a:pPr marL="342900" indent="-342900" algn="ctr">
              <a:lnSpc>
                <a:spcPct val="80000"/>
              </a:lnSpc>
              <a:spcBef>
                <a:spcPct val="20000"/>
              </a:spcBef>
            </a:pPr>
            <a:endParaRPr lang="pl-PL" sz="2000" b="1"/>
          </a:p>
          <a:p>
            <a:pPr marL="342900" indent="-342900" algn="ctr">
              <a:lnSpc>
                <a:spcPct val="80000"/>
              </a:lnSpc>
              <a:spcBef>
                <a:spcPct val="20000"/>
              </a:spcBef>
            </a:pPr>
            <a:endParaRPr lang="pl-PL" sz="2000" b="1"/>
          </a:p>
        </p:txBody>
      </p:sp>
      <p:pic>
        <p:nvPicPr>
          <p:cNvPr id="47109" name="Picture 6" descr="C:\Users\Dorota\Desktop\17 - Kopia.jpg"/>
          <p:cNvPicPr>
            <a:picLocks noChangeAspect="1" noChangeArrowheads="1"/>
          </p:cNvPicPr>
          <p:nvPr/>
        </p:nvPicPr>
        <p:blipFill>
          <a:blip r:embed="rId3"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blind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4"/>
          <p:cNvSpPr>
            <a:spLocks noChangeArrowheads="1"/>
          </p:cNvSpPr>
          <p:nvPr/>
        </p:nvSpPr>
        <p:spPr bwMode="auto">
          <a:xfrm>
            <a:off x="1692275" y="2349500"/>
            <a:ext cx="4032250" cy="863600"/>
          </a:xfrm>
          <a:prstGeom prst="rect">
            <a:avLst/>
          </a:prstGeom>
          <a:noFill/>
          <a:ln w="9525">
            <a:noFill/>
            <a:miter lim="800000"/>
            <a:headEnd/>
            <a:tailEnd/>
          </a:ln>
        </p:spPr>
        <p:txBody>
          <a:bodyPr/>
          <a:lstStyle/>
          <a:p>
            <a:pPr marL="342900" indent="-342900">
              <a:spcBef>
                <a:spcPct val="20000"/>
              </a:spcBef>
              <a:defRPr/>
            </a:pPr>
            <a:r>
              <a:rPr lang="pl-PL" sz="3200" b="1" dirty="0">
                <a:solidFill>
                  <a:schemeClr val="accent1">
                    <a:lumMod val="75000"/>
                  </a:schemeClr>
                </a:solidFill>
                <a:latin typeface="Arial" pitchFamily="34" charset="0"/>
                <a:cs typeface="Arial" pitchFamily="34" charset="0"/>
              </a:rPr>
              <a:t>Dziękuję za uwagę</a:t>
            </a:r>
          </a:p>
        </p:txBody>
      </p:sp>
      <p:sp>
        <p:nvSpPr>
          <p:cNvPr id="48131" name="Rectangle 8"/>
          <p:cNvSpPr>
            <a:spLocks noGrp="1" noChangeArrowheads="1"/>
          </p:cNvSpPr>
          <p:nvPr>
            <p:ph idx="1"/>
          </p:nvPr>
        </p:nvSpPr>
        <p:spPr>
          <a:xfrm>
            <a:off x="1331913" y="3644900"/>
            <a:ext cx="6192837" cy="2808288"/>
          </a:xfrm>
        </p:spPr>
        <p:txBody>
          <a:bodyPr/>
          <a:lstStyle/>
          <a:p>
            <a:pPr eaLnBrk="1" hangingPunct="1">
              <a:lnSpc>
                <a:spcPct val="80000"/>
              </a:lnSpc>
              <a:buFontTx/>
              <a:buNone/>
            </a:pPr>
            <a:r>
              <a:rPr lang="pl-PL" sz="2400" b="1" smtClean="0">
                <a:solidFill>
                  <a:schemeClr val="accent2"/>
                </a:solidFill>
                <a:latin typeface="Arial" charset="0"/>
                <a:cs typeface="Arial" charset="0"/>
              </a:rPr>
              <a:t>   </a:t>
            </a:r>
            <a:r>
              <a:rPr lang="pl-PL" sz="2400" b="1" smtClean="0">
                <a:latin typeface="Arial" charset="0"/>
                <a:cs typeface="Arial" charset="0"/>
              </a:rPr>
              <a:t>Jan Wasilewski</a:t>
            </a:r>
          </a:p>
          <a:p>
            <a:pPr eaLnBrk="1" hangingPunct="1">
              <a:lnSpc>
                <a:spcPct val="80000"/>
              </a:lnSpc>
              <a:buFontTx/>
              <a:buNone/>
            </a:pPr>
            <a:r>
              <a:rPr lang="pl-PL" sz="2400" b="1" smtClean="0">
                <a:latin typeface="Arial" charset="0"/>
                <a:cs typeface="Arial" charset="0"/>
              </a:rPr>
              <a:t>   </a:t>
            </a:r>
            <a:r>
              <a:rPr lang="pl-PL" sz="2000" b="1" smtClean="0">
                <a:latin typeface="Arial" charset="0"/>
                <a:cs typeface="Arial" charset="0"/>
              </a:rPr>
              <a:t>Kierownik Referatu Planowania, Rozwoju, Inwestycji i Nieruchomości</a:t>
            </a:r>
          </a:p>
          <a:p>
            <a:pPr eaLnBrk="1" hangingPunct="1">
              <a:lnSpc>
                <a:spcPct val="80000"/>
              </a:lnSpc>
              <a:buFontTx/>
              <a:buNone/>
            </a:pPr>
            <a:endParaRPr lang="pl-PL" sz="2000" b="1" smtClean="0">
              <a:latin typeface="Arial" charset="0"/>
              <a:cs typeface="Arial" charset="0"/>
            </a:endParaRPr>
          </a:p>
          <a:p>
            <a:pPr eaLnBrk="1" hangingPunct="1">
              <a:lnSpc>
                <a:spcPct val="80000"/>
              </a:lnSpc>
              <a:buFontTx/>
              <a:buNone/>
            </a:pPr>
            <a:endParaRPr lang="pl-PL" sz="2400" b="1" smtClean="0">
              <a:latin typeface="Arial" charset="0"/>
              <a:cs typeface="Arial" charset="0"/>
            </a:endParaRPr>
          </a:p>
          <a:p>
            <a:pPr eaLnBrk="1" hangingPunct="1">
              <a:lnSpc>
                <a:spcPct val="80000"/>
              </a:lnSpc>
              <a:buFontTx/>
              <a:buNone/>
            </a:pPr>
            <a:r>
              <a:rPr lang="pl-PL" sz="1600" b="1" smtClean="0">
                <a:latin typeface="Arial" charset="0"/>
                <a:cs typeface="Arial" charset="0"/>
              </a:rPr>
              <a:t>      Urząd Miejski w Kruszwicy</a:t>
            </a:r>
          </a:p>
          <a:p>
            <a:pPr eaLnBrk="1" hangingPunct="1">
              <a:lnSpc>
                <a:spcPct val="80000"/>
              </a:lnSpc>
              <a:buFontTx/>
              <a:buNone/>
            </a:pPr>
            <a:r>
              <a:rPr lang="pl-PL" sz="1600" b="1" smtClean="0">
                <a:latin typeface="Arial" charset="0"/>
                <a:cs typeface="Arial" charset="0"/>
              </a:rPr>
              <a:t>      ul. Nadgoplańska 4</a:t>
            </a:r>
          </a:p>
          <a:p>
            <a:pPr eaLnBrk="1" hangingPunct="1">
              <a:lnSpc>
                <a:spcPct val="80000"/>
              </a:lnSpc>
              <a:buFontTx/>
              <a:buNone/>
            </a:pPr>
            <a:r>
              <a:rPr lang="pl-PL" sz="1600" b="1" smtClean="0">
                <a:latin typeface="Arial" charset="0"/>
                <a:cs typeface="Arial" charset="0"/>
              </a:rPr>
              <a:t>      tel. 48 52 351 50 10 w. 30</a:t>
            </a:r>
          </a:p>
          <a:p>
            <a:pPr eaLnBrk="1" hangingPunct="1">
              <a:lnSpc>
                <a:spcPct val="80000"/>
              </a:lnSpc>
              <a:buFontTx/>
              <a:buNone/>
            </a:pPr>
            <a:r>
              <a:rPr lang="pl-PL" sz="1600" b="1" smtClean="0">
                <a:latin typeface="Arial" charset="0"/>
                <a:cs typeface="Arial" charset="0"/>
              </a:rPr>
              <a:t>      e-mail: publiczne@kruszwica.um.gov.pl</a:t>
            </a:r>
            <a:endParaRPr lang="pl-PL" sz="2800" b="1" smtClean="0">
              <a:latin typeface="Arial" charset="0"/>
              <a:cs typeface="Arial" charset="0"/>
            </a:endParaRPr>
          </a:p>
        </p:txBody>
      </p:sp>
      <p:pic>
        <p:nvPicPr>
          <p:cNvPr id="48132" name="Picture 6" descr="C:\Users\Dorota\Desktop\17 - Kopia.jpg"/>
          <p:cNvPicPr>
            <a:picLocks noChangeAspect="1" noChangeArrowheads="1"/>
          </p:cNvPicPr>
          <p:nvPr/>
        </p:nvPicPr>
        <p:blipFill>
          <a:blip r:embed="rId2" cstate="print"/>
          <a:srcRect/>
          <a:stretch>
            <a:fillRect/>
          </a:stretch>
        </p:blipFill>
        <p:spPr bwMode="auto">
          <a:xfrm>
            <a:off x="107950" y="106363"/>
            <a:ext cx="9036050" cy="1738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ol">
  <a:themeElements>
    <a:clrScheme name="Wędrówk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Hol">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Hol">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Wędrówk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2.xml><?xml version="1.0" encoding="utf-8"?>
<a:themeOverride xmlns:a="http://schemas.openxmlformats.org/drawingml/2006/main">
  <a:clrScheme name="Wędrówk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3.xml><?xml version="1.0" encoding="utf-8"?>
<a:themeOverride xmlns:a="http://schemas.openxmlformats.org/drawingml/2006/main">
  <a:clrScheme name="Wędrówk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4.xml><?xml version="1.0" encoding="utf-8"?>
<a:themeOverride xmlns:a="http://schemas.openxmlformats.org/drawingml/2006/main">
  <a:clrScheme name="Wędrówk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docProps/app.xml><?xml version="1.0" encoding="utf-8"?>
<Properties xmlns="http://schemas.openxmlformats.org/officeDocument/2006/extended-properties" xmlns:vt="http://schemas.openxmlformats.org/officeDocument/2006/docPropsVTypes">
  <Template>Concourse</Template>
  <TotalTime>2771</TotalTime>
  <Words>1691</Words>
  <Application>Microsoft Office PowerPoint</Application>
  <PresentationFormat>Pokaz na ekranie (4:3)</PresentationFormat>
  <Paragraphs>131</Paragraphs>
  <Slides>39</Slides>
  <Notes>1</Notes>
  <HiddenSlides>0</HiddenSlides>
  <MMClips>0</MMClips>
  <ScaleCrop>false</ScaleCrop>
  <HeadingPairs>
    <vt:vector size="8" baseType="variant">
      <vt:variant>
        <vt:lpstr>Używane czcionki</vt:lpstr>
      </vt:variant>
      <vt:variant>
        <vt:i4>9</vt:i4>
      </vt:variant>
      <vt:variant>
        <vt:lpstr>Motyw</vt:lpstr>
      </vt:variant>
      <vt:variant>
        <vt:i4>1</vt:i4>
      </vt:variant>
      <vt:variant>
        <vt:lpstr>Osadzone serwery OLE</vt:lpstr>
      </vt:variant>
      <vt:variant>
        <vt:i4>1</vt:i4>
      </vt:variant>
      <vt:variant>
        <vt:lpstr>Tytuły slajdów</vt:lpstr>
      </vt:variant>
      <vt:variant>
        <vt:i4>39</vt:i4>
      </vt:variant>
    </vt:vector>
  </HeadingPairs>
  <TitlesOfParts>
    <vt:vector size="50" baseType="lpstr">
      <vt:lpstr>Arial</vt:lpstr>
      <vt:lpstr>Lucida Sans Unicode</vt:lpstr>
      <vt:lpstr>Wingdings 3</vt:lpstr>
      <vt:lpstr>Verdana</vt:lpstr>
      <vt:lpstr>Wingdings 2</vt:lpstr>
      <vt:lpstr>Gungsuh</vt:lpstr>
      <vt:lpstr>Calibri</vt:lpstr>
      <vt:lpstr>Times New Roman</vt:lpstr>
      <vt:lpstr>Wingdings</vt:lpstr>
      <vt:lpstr>Hol</vt:lpstr>
      <vt:lpstr>Wykres programu Microsoft Office Excel</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lpstr>Slajd 20</vt:lpstr>
      <vt:lpstr>Slajd 21</vt:lpstr>
      <vt:lpstr>Slajd 22</vt:lpstr>
      <vt:lpstr>Slajd 23</vt:lpstr>
      <vt:lpstr>Slajd 24</vt:lpstr>
      <vt:lpstr>Slajd 25</vt:lpstr>
      <vt:lpstr>Slajd 26</vt:lpstr>
      <vt:lpstr>Slajd 27</vt:lpstr>
      <vt:lpstr>Slajd 28</vt:lpstr>
      <vt:lpstr>Slajd 29</vt:lpstr>
      <vt:lpstr>Slajd 30</vt:lpstr>
      <vt:lpstr>Slajd 31</vt:lpstr>
      <vt:lpstr>Slajd 32</vt:lpstr>
      <vt:lpstr>Slajd 33</vt:lpstr>
      <vt:lpstr>Slajd 34</vt:lpstr>
      <vt:lpstr>Slajd 35</vt:lpstr>
      <vt:lpstr>Slajd 36</vt:lpstr>
      <vt:lpstr>Slajd 37</vt:lpstr>
      <vt:lpstr>Slajd 38</vt:lpstr>
      <vt:lpstr>Slajd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Przebudowa ulic Kolegiackiej, Kujawskiej i Wiejskiej w Kruszwicy – I etap</dc:title>
  <dc:creator>oem</dc:creator>
  <cp:lastModifiedBy>Lenovo User</cp:lastModifiedBy>
  <cp:revision>180</cp:revision>
  <dcterms:created xsi:type="dcterms:W3CDTF">2009-10-27T18:15:41Z</dcterms:created>
  <dcterms:modified xsi:type="dcterms:W3CDTF">2010-09-24T07:54:09Z</dcterms:modified>
</cp:coreProperties>
</file>