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1"/>
  </p:notesMasterIdLst>
  <p:sldIdLst>
    <p:sldId id="256" r:id="rId2"/>
    <p:sldId id="260" r:id="rId3"/>
    <p:sldId id="261" r:id="rId4"/>
    <p:sldId id="257" r:id="rId5"/>
    <p:sldId id="258" r:id="rId6"/>
    <p:sldId id="259" r:id="rId7"/>
    <p:sldId id="262" r:id="rId8"/>
    <p:sldId id="263" r:id="rId9"/>
    <p:sldId id="264" r:id="rId10"/>
    <p:sldId id="265" r:id="rId11"/>
    <p:sldId id="267" r:id="rId12"/>
    <p:sldId id="290" r:id="rId13"/>
    <p:sldId id="287" r:id="rId14"/>
    <p:sldId id="266" r:id="rId15"/>
    <p:sldId id="281" r:id="rId16"/>
    <p:sldId id="282" r:id="rId17"/>
    <p:sldId id="283" r:id="rId18"/>
    <p:sldId id="285" r:id="rId19"/>
    <p:sldId id="286" r:id="rId20"/>
    <p:sldId id="269" r:id="rId21"/>
    <p:sldId id="270" r:id="rId22"/>
    <p:sldId id="291" r:id="rId23"/>
    <p:sldId id="292" r:id="rId24"/>
    <p:sldId id="293" r:id="rId25"/>
    <p:sldId id="294" r:id="rId26"/>
    <p:sldId id="268" r:id="rId27"/>
    <p:sldId id="288" r:id="rId28"/>
    <p:sldId id="273" r:id="rId29"/>
    <p:sldId id="275" r:id="rId30"/>
    <p:sldId id="289" r:id="rId31"/>
    <p:sldId id="271" r:id="rId32"/>
    <p:sldId id="274" r:id="rId33"/>
    <p:sldId id="276" r:id="rId34"/>
    <p:sldId id="277" r:id="rId35"/>
    <p:sldId id="278" r:id="rId36"/>
    <p:sldId id="279" r:id="rId37"/>
    <p:sldId id="280" r:id="rId38"/>
    <p:sldId id="272" r:id="rId39"/>
    <p:sldId id="284" r:id="rId4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FCFC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63" autoAdjust="0"/>
  </p:normalViewPr>
  <p:slideViewPr>
    <p:cSldViewPr>
      <p:cViewPr>
        <p:scale>
          <a:sx n="70" d="100"/>
          <a:sy n="70" d="100"/>
        </p:scale>
        <p:origin x="-1080" y="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Arkusz_programu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6.9444444444444628E-2"/>
          <c:y val="0.32043508098388873"/>
          <c:w val="0.47389824535821973"/>
          <c:h val="0.61783218683674257"/>
        </c:manualLayout>
      </c:layout>
      <c:pie3D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Źródła finansowania inwestycji</c:v>
                </c:pt>
              </c:strCache>
            </c:strRef>
          </c:tx>
          <c:explosion val="25"/>
          <c:cat>
            <c:strRef>
              <c:f>Arkusz1!$A$2:$A$5</c:f>
              <c:strCache>
                <c:ptCount val="2"/>
                <c:pt idx="0">
                  <c:v>środki własne Gminy Kruszwica</c:v>
                </c:pt>
                <c:pt idx="1">
                  <c:v>środki pochodzące z UE</c:v>
                </c:pt>
              </c:strCache>
            </c:strRef>
          </c:cat>
          <c:val>
            <c:numRef>
              <c:f>Arkusz1!$B$2:$B$5</c:f>
              <c:numCache>
                <c:formatCode>0%</c:formatCode>
                <c:ptCount val="4"/>
                <c:pt idx="0">
                  <c:v>0.15000000000000024</c:v>
                </c:pt>
                <c:pt idx="1">
                  <c:v>0.85000000000000064</c:v>
                </c:pt>
              </c:numCache>
            </c:numRef>
          </c:val>
        </c:ser>
      </c:pie3DChart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57883651696315763"/>
          <c:y val="0.39710519001264377"/>
          <c:w val="0.37486718674054714"/>
          <c:h val="0.34102628347299563"/>
        </c:manualLayout>
      </c:layout>
    </c:legend>
    <c:plotVisOnly val="1"/>
  </c:chart>
  <c:txPr>
    <a:bodyPr/>
    <a:lstStyle/>
    <a:p>
      <a:pPr>
        <a:defRPr sz="1800"/>
      </a:pPr>
      <a:endParaRPr lang="pl-PL"/>
    </a:p>
  </c:txPr>
  <c:externalData r:id="rId1"/>
  <c:userShapes r:id="rId2"/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0916EA-821F-4567-A542-98167555DC65}" type="doc">
      <dgm:prSet loTypeId="urn:microsoft.com/office/officeart/2005/8/layout/list1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F4872805-80EA-43F6-8B59-C31BEE0D84AD}">
      <dgm:prSet phldrT="[Tekst]" custT="1"/>
      <dgm:spPr/>
      <dgm:t>
        <a:bodyPr/>
        <a:lstStyle/>
        <a:p>
          <a:pPr algn="l"/>
          <a:r>
            <a:rPr lang="pl-PL" sz="2000" dirty="0" smtClean="0"/>
            <a:t>Liczba zrewitalizowanych obszarów                    1 szt.</a:t>
          </a:r>
          <a:endParaRPr lang="pl-PL" sz="2000" dirty="0"/>
        </a:p>
      </dgm:t>
    </dgm:pt>
    <dgm:pt modelId="{69213463-FBA5-42CB-A3A6-8B4B95188794}" type="parTrans" cxnId="{7C167FBD-FBBE-4B5D-80FE-4EC461911076}">
      <dgm:prSet/>
      <dgm:spPr/>
      <dgm:t>
        <a:bodyPr/>
        <a:lstStyle/>
        <a:p>
          <a:endParaRPr lang="pl-PL" sz="2000"/>
        </a:p>
      </dgm:t>
    </dgm:pt>
    <dgm:pt modelId="{1630FD83-D63B-4C81-910C-50E8DDFFBDB6}" type="sibTrans" cxnId="{7C167FBD-FBBE-4B5D-80FE-4EC461911076}">
      <dgm:prSet/>
      <dgm:spPr/>
      <dgm:t>
        <a:bodyPr/>
        <a:lstStyle/>
        <a:p>
          <a:endParaRPr lang="pl-PL" sz="2000"/>
        </a:p>
      </dgm:t>
    </dgm:pt>
    <dgm:pt modelId="{98383440-385A-42B0-B38C-DB96540A2069}">
      <dgm:prSet phldrT="[Tekst]" custT="1"/>
      <dgm:spPr/>
      <dgm:t>
        <a:bodyPr/>
        <a:lstStyle/>
        <a:p>
          <a:r>
            <a:rPr lang="pl-PL" sz="2000" dirty="0" smtClean="0"/>
            <a:t> Powierzchnia zrewitalizowanych obszarów    74,40 ha</a:t>
          </a:r>
          <a:endParaRPr lang="pl-PL" sz="2000" dirty="0"/>
        </a:p>
      </dgm:t>
    </dgm:pt>
    <dgm:pt modelId="{C621C7FA-6A34-42EA-AA11-FAA395C4A66D}" type="parTrans" cxnId="{FC38AEC9-97E7-40BE-B8B1-1940A976DD61}">
      <dgm:prSet/>
      <dgm:spPr/>
      <dgm:t>
        <a:bodyPr/>
        <a:lstStyle/>
        <a:p>
          <a:endParaRPr lang="pl-PL" sz="2000"/>
        </a:p>
      </dgm:t>
    </dgm:pt>
    <dgm:pt modelId="{A328A566-A843-4767-A4CA-11B379E3153E}" type="sibTrans" cxnId="{FC38AEC9-97E7-40BE-B8B1-1940A976DD61}">
      <dgm:prSet/>
      <dgm:spPr/>
      <dgm:t>
        <a:bodyPr/>
        <a:lstStyle/>
        <a:p>
          <a:endParaRPr lang="pl-PL" sz="2000"/>
        </a:p>
      </dgm:t>
    </dgm:pt>
    <dgm:pt modelId="{57762280-A15B-436F-A9D6-0D3910215E32}">
      <dgm:prSet custT="1"/>
      <dgm:spPr/>
      <dgm:t>
        <a:bodyPr/>
        <a:lstStyle/>
        <a:p>
          <a:r>
            <a:rPr lang="pl-PL" sz="2000" dirty="0" smtClean="0"/>
            <a:t>Liczba nowopowstałych/wyremontowanych obiektów małej architektury                                              11 szt.</a:t>
          </a:r>
          <a:endParaRPr lang="pl-PL" sz="2000" dirty="0"/>
        </a:p>
      </dgm:t>
    </dgm:pt>
    <dgm:pt modelId="{11C1A9F3-8EAF-4C4E-8365-A89BA40D8D29}" type="parTrans" cxnId="{E16A10B6-731D-4A9B-86F5-CC12D788A26C}">
      <dgm:prSet/>
      <dgm:spPr/>
      <dgm:t>
        <a:bodyPr/>
        <a:lstStyle/>
        <a:p>
          <a:endParaRPr lang="pl-PL" sz="2000"/>
        </a:p>
      </dgm:t>
    </dgm:pt>
    <dgm:pt modelId="{EFFE3D30-479D-4576-B5CE-FE9F4A274DFF}" type="sibTrans" cxnId="{E16A10B6-731D-4A9B-86F5-CC12D788A26C}">
      <dgm:prSet/>
      <dgm:spPr/>
      <dgm:t>
        <a:bodyPr/>
        <a:lstStyle/>
        <a:p>
          <a:endParaRPr lang="pl-PL" sz="2000"/>
        </a:p>
      </dgm:t>
    </dgm:pt>
    <dgm:pt modelId="{921814D5-4885-4CDB-8747-EF0A2622D410}">
      <dgm:prSet custT="1"/>
      <dgm:spPr/>
      <dgm:t>
        <a:bodyPr/>
        <a:lstStyle/>
        <a:p>
          <a:r>
            <a:rPr lang="pl-PL" sz="2000" dirty="0" smtClean="0"/>
            <a:t>Liczba zainstalowanych urządzeń monitoringu wizyjnego                                                            8 szt.</a:t>
          </a:r>
          <a:endParaRPr lang="pl-PL" sz="2000" dirty="0"/>
        </a:p>
      </dgm:t>
    </dgm:pt>
    <dgm:pt modelId="{D48F90B5-FC6D-4CEC-AFA0-42B5F6026BCD}" type="parTrans" cxnId="{A8392A12-E809-4916-AA87-3E101A37310D}">
      <dgm:prSet/>
      <dgm:spPr/>
      <dgm:t>
        <a:bodyPr/>
        <a:lstStyle/>
        <a:p>
          <a:endParaRPr lang="pl-PL" sz="2000"/>
        </a:p>
      </dgm:t>
    </dgm:pt>
    <dgm:pt modelId="{B30131B3-56AA-497F-91A0-A230167FFB5F}" type="sibTrans" cxnId="{A8392A12-E809-4916-AA87-3E101A37310D}">
      <dgm:prSet/>
      <dgm:spPr/>
      <dgm:t>
        <a:bodyPr/>
        <a:lstStyle/>
        <a:p>
          <a:endParaRPr lang="pl-PL" sz="2000"/>
        </a:p>
      </dgm:t>
    </dgm:pt>
    <dgm:pt modelId="{C98B5F6C-D0E7-4011-A1BF-12E47628224C}">
      <dgm:prSet custT="1"/>
      <dgm:spPr/>
      <dgm:t>
        <a:bodyPr/>
        <a:lstStyle/>
        <a:p>
          <a:r>
            <a:rPr lang="pl-PL" sz="2000" dirty="0" smtClean="0"/>
            <a:t>Powierzchnia terenów przeznaczonych na małą architekturę                                                    74,40 ha</a:t>
          </a:r>
          <a:endParaRPr lang="pl-PL" sz="2000" dirty="0"/>
        </a:p>
      </dgm:t>
    </dgm:pt>
    <dgm:pt modelId="{C61DA3F2-6960-4892-90CD-D9CC28C44773}" type="parTrans" cxnId="{762F371F-B7DA-45EE-8CE0-10200125E5B8}">
      <dgm:prSet/>
      <dgm:spPr/>
      <dgm:t>
        <a:bodyPr/>
        <a:lstStyle/>
        <a:p>
          <a:endParaRPr lang="pl-PL" sz="2000"/>
        </a:p>
      </dgm:t>
    </dgm:pt>
    <dgm:pt modelId="{9928D1A8-B28A-4B9E-ADA7-84186CE1D0C0}" type="sibTrans" cxnId="{762F371F-B7DA-45EE-8CE0-10200125E5B8}">
      <dgm:prSet/>
      <dgm:spPr/>
      <dgm:t>
        <a:bodyPr/>
        <a:lstStyle/>
        <a:p>
          <a:endParaRPr lang="pl-PL" sz="2000"/>
        </a:p>
      </dgm:t>
    </dgm:pt>
    <dgm:pt modelId="{0772E29D-5A78-4659-A769-514826B932A7}" type="pres">
      <dgm:prSet presAssocID="{840916EA-821F-4567-A542-98167555DC6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3C70260D-68F7-43C1-93A6-89082266AD95}" type="pres">
      <dgm:prSet presAssocID="{F4872805-80EA-43F6-8B59-C31BEE0D84AD}" presName="parentLin" presStyleCnt="0"/>
      <dgm:spPr/>
    </dgm:pt>
    <dgm:pt modelId="{C0085C72-AEE9-498A-9E09-B33183FA357E}" type="pres">
      <dgm:prSet presAssocID="{F4872805-80EA-43F6-8B59-C31BEE0D84AD}" presName="parentLeftMargin" presStyleLbl="node1" presStyleIdx="0" presStyleCnt="5"/>
      <dgm:spPr/>
      <dgm:t>
        <a:bodyPr/>
        <a:lstStyle/>
        <a:p>
          <a:endParaRPr lang="pl-PL"/>
        </a:p>
      </dgm:t>
    </dgm:pt>
    <dgm:pt modelId="{B87A17DA-3580-486F-93C6-81C284B8EE6A}" type="pres">
      <dgm:prSet presAssocID="{F4872805-80EA-43F6-8B59-C31BEE0D84AD}" presName="parentText" presStyleLbl="node1" presStyleIdx="0" presStyleCnt="5" custScaleX="131807" custScaleY="214840" custLinFactNeighborX="-5660" custLinFactNeighborY="-846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C5DC01E-2AB7-4FD7-8313-2BC6A89AA498}" type="pres">
      <dgm:prSet presAssocID="{F4872805-80EA-43F6-8B59-C31BEE0D84AD}" presName="negativeSpace" presStyleCnt="0"/>
      <dgm:spPr/>
    </dgm:pt>
    <dgm:pt modelId="{1DA074A3-445B-43D2-A7E8-DC8EAE294E51}" type="pres">
      <dgm:prSet presAssocID="{F4872805-80EA-43F6-8B59-C31BEE0D84AD}" presName="childText" presStyleLbl="conFgAcc1" presStyleIdx="0" presStyleCnt="5">
        <dgm:presLayoutVars>
          <dgm:bulletEnabled val="1"/>
        </dgm:presLayoutVars>
      </dgm:prSet>
      <dgm:spPr/>
    </dgm:pt>
    <dgm:pt modelId="{19D7F43A-9ACA-48F0-AE94-0E75C29ED0D8}" type="pres">
      <dgm:prSet presAssocID="{1630FD83-D63B-4C81-910C-50E8DDFFBDB6}" presName="spaceBetweenRectangles" presStyleCnt="0"/>
      <dgm:spPr/>
    </dgm:pt>
    <dgm:pt modelId="{A25893E9-BB1E-4C73-8B90-E97CFC5E24C0}" type="pres">
      <dgm:prSet presAssocID="{98383440-385A-42B0-B38C-DB96540A2069}" presName="parentLin" presStyleCnt="0"/>
      <dgm:spPr/>
    </dgm:pt>
    <dgm:pt modelId="{A2B1D5D2-9A1C-4F32-9C78-7609151B7E26}" type="pres">
      <dgm:prSet presAssocID="{98383440-385A-42B0-B38C-DB96540A2069}" presName="parentLeftMargin" presStyleLbl="node1" presStyleIdx="0" presStyleCnt="5"/>
      <dgm:spPr/>
      <dgm:t>
        <a:bodyPr/>
        <a:lstStyle/>
        <a:p>
          <a:endParaRPr lang="pl-PL"/>
        </a:p>
      </dgm:t>
    </dgm:pt>
    <dgm:pt modelId="{68E2B62D-340E-4BDA-8749-34EB2F92ED70}" type="pres">
      <dgm:prSet presAssocID="{98383440-385A-42B0-B38C-DB96540A2069}" presName="parentText" presStyleLbl="node1" presStyleIdx="1" presStyleCnt="5" custScaleX="132344" custScaleY="19348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C02291F-927F-4D2C-8C57-1460F99E02EB}" type="pres">
      <dgm:prSet presAssocID="{98383440-385A-42B0-B38C-DB96540A2069}" presName="negativeSpace" presStyleCnt="0"/>
      <dgm:spPr/>
    </dgm:pt>
    <dgm:pt modelId="{E4A774B8-8950-41B9-B902-4C2B97D1B487}" type="pres">
      <dgm:prSet presAssocID="{98383440-385A-42B0-B38C-DB96540A2069}" presName="childText" presStyleLbl="conFgAcc1" presStyleIdx="1" presStyleCnt="5">
        <dgm:presLayoutVars>
          <dgm:bulletEnabled val="1"/>
        </dgm:presLayoutVars>
      </dgm:prSet>
      <dgm:spPr/>
    </dgm:pt>
    <dgm:pt modelId="{FA7B2B49-80E2-4BB6-A1DB-F559715214B2}" type="pres">
      <dgm:prSet presAssocID="{A328A566-A843-4767-A4CA-11B379E3153E}" presName="spaceBetweenRectangles" presStyleCnt="0"/>
      <dgm:spPr/>
    </dgm:pt>
    <dgm:pt modelId="{55AE5C3B-71B4-4232-817F-044FBD415B2C}" type="pres">
      <dgm:prSet presAssocID="{57762280-A15B-436F-A9D6-0D3910215E32}" presName="parentLin" presStyleCnt="0"/>
      <dgm:spPr/>
    </dgm:pt>
    <dgm:pt modelId="{FCB0346A-503A-4AD8-95FF-3C8B7F2783CA}" type="pres">
      <dgm:prSet presAssocID="{57762280-A15B-436F-A9D6-0D3910215E32}" presName="parentLeftMargin" presStyleLbl="node1" presStyleIdx="1" presStyleCnt="5"/>
      <dgm:spPr/>
      <dgm:t>
        <a:bodyPr/>
        <a:lstStyle/>
        <a:p>
          <a:endParaRPr lang="pl-PL"/>
        </a:p>
      </dgm:t>
    </dgm:pt>
    <dgm:pt modelId="{5E859487-14DF-4A00-BFBB-D04C086F5C11}" type="pres">
      <dgm:prSet presAssocID="{57762280-A15B-436F-A9D6-0D3910215E32}" presName="parentText" presStyleLbl="node1" presStyleIdx="2" presStyleCnt="5" custScaleX="133693" custScaleY="19513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200BED9-15D9-46A2-A166-A1C5CB981C4F}" type="pres">
      <dgm:prSet presAssocID="{57762280-A15B-436F-A9D6-0D3910215E32}" presName="negativeSpace" presStyleCnt="0"/>
      <dgm:spPr/>
    </dgm:pt>
    <dgm:pt modelId="{1297BAEE-0212-4F29-AC56-900012CD7042}" type="pres">
      <dgm:prSet presAssocID="{57762280-A15B-436F-A9D6-0D3910215E32}" presName="childText" presStyleLbl="conFgAcc1" presStyleIdx="2" presStyleCnt="5">
        <dgm:presLayoutVars>
          <dgm:bulletEnabled val="1"/>
        </dgm:presLayoutVars>
      </dgm:prSet>
      <dgm:spPr/>
    </dgm:pt>
    <dgm:pt modelId="{7488B4CB-FC4A-41F9-84EF-1C8277E12900}" type="pres">
      <dgm:prSet presAssocID="{EFFE3D30-479D-4576-B5CE-FE9F4A274DFF}" presName="spaceBetweenRectangles" presStyleCnt="0"/>
      <dgm:spPr/>
    </dgm:pt>
    <dgm:pt modelId="{DC1BBE8D-8073-4345-BB4C-50AE16F66788}" type="pres">
      <dgm:prSet presAssocID="{921814D5-4885-4CDB-8747-EF0A2622D410}" presName="parentLin" presStyleCnt="0"/>
      <dgm:spPr/>
    </dgm:pt>
    <dgm:pt modelId="{E72D3A1B-6089-4488-A914-393783A05E55}" type="pres">
      <dgm:prSet presAssocID="{921814D5-4885-4CDB-8747-EF0A2622D410}" presName="parentLeftMargin" presStyleLbl="node1" presStyleIdx="2" presStyleCnt="5"/>
      <dgm:spPr/>
      <dgm:t>
        <a:bodyPr/>
        <a:lstStyle/>
        <a:p>
          <a:endParaRPr lang="pl-PL"/>
        </a:p>
      </dgm:t>
    </dgm:pt>
    <dgm:pt modelId="{ED48D131-A799-4BD7-8BD2-8AFE5466906B}" type="pres">
      <dgm:prSet presAssocID="{921814D5-4885-4CDB-8747-EF0A2622D410}" presName="parentText" presStyleLbl="node1" presStyleIdx="3" presStyleCnt="5" custScaleX="133708" custScaleY="198436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340C1AC-61EC-4BAC-BA1A-D9A3B1B0BEB6}" type="pres">
      <dgm:prSet presAssocID="{921814D5-4885-4CDB-8747-EF0A2622D410}" presName="negativeSpace" presStyleCnt="0"/>
      <dgm:spPr/>
    </dgm:pt>
    <dgm:pt modelId="{4F83BBC5-487F-4FFA-84B1-7CBA538EE216}" type="pres">
      <dgm:prSet presAssocID="{921814D5-4885-4CDB-8747-EF0A2622D410}" presName="childText" presStyleLbl="conFgAcc1" presStyleIdx="3" presStyleCnt="5">
        <dgm:presLayoutVars>
          <dgm:bulletEnabled val="1"/>
        </dgm:presLayoutVars>
      </dgm:prSet>
      <dgm:spPr/>
    </dgm:pt>
    <dgm:pt modelId="{D7D1789D-F3C9-46E9-88F9-7D4BC37B9F6F}" type="pres">
      <dgm:prSet presAssocID="{B30131B3-56AA-497F-91A0-A230167FFB5F}" presName="spaceBetweenRectangles" presStyleCnt="0"/>
      <dgm:spPr/>
    </dgm:pt>
    <dgm:pt modelId="{95C3FB2B-84E6-4AA7-94D8-7358AF49C2F4}" type="pres">
      <dgm:prSet presAssocID="{C98B5F6C-D0E7-4011-A1BF-12E47628224C}" presName="parentLin" presStyleCnt="0"/>
      <dgm:spPr/>
    </dgm:pt>
    <dgm:pt modelId="{C35922BD-E68F-4A0B-9C88-2D97B409B19A}" type="pres">
      <dgm:prSet presAssocID="{C98B5F6C-D0E7-4011-A1BF-12E47628224C}" presName="parentLeftMargin" presStyleLbl="node1" presStyleIdx="3" presStyleCnt="5"/>
      <dgm:spPr/>
      <dgm:t>
        <a:bodyPr/>
        <a:lstStyle/>
        <a:p>
          <a:endParaRPr lang="pl-PL"/>
        </a:p>
      </dgm:t>
    </dgm:pt>
    <dgm:pt modelId="{0A87C87C-0031-48FE-9BB0-2003C704D1A4}" type="pres">
      <dgm:prSet presAssocID="{C98B5F6C-D0E7-4011-A1BF-12E47628224C}" presName="parentText" presStyleLbl="node1" presStyleIdx="4" presStyleCnt="5" custScaleX="133864" custScaleY="205031" custLinFactNeighborX="-4542" custLinFactNeighborY="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369E487-6EC8-46C5-99B0-52FBA6DA23F0}" type="pres">
      <dgm:prSet presAssocID="{C98B5F6C-D0E7-4011-A1BF-12E47628224C}" presName="negativeSpace" presStyleCnt="0"/>
      <dgm:spPr/>
    </dgm:pt>
    <dgm:pt modelId="{5E677E15-A5ED-4198-8659-28258606D675}" type="pres">
      <dgm:prSet presAssocID="{C98B5F6C-D0E7-4011-A1BF-12E47628224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CA1CC17-7B74-408B-BE64-72E125D70275}" type="presOf" srcId="{57762280-A15B-436F-A9D6-0D3910215E32}" destId="{5E859487-14DF-4A00-BFBB-D04C086F5C11}" srcOrd="1" destOrd="0" presId="urn:microsoft.com/office/officeart/2005/8/layout/list1"/>
    <dgm:cxn modelId="{ADEE6E27-E1A1-4C7D-B9E5-8C4A0053DABE}" type="presOf" srcId="{F4872805-80EA-43F6-8B59-C31BEE0D84AD}" destId="{B87A17DA-3580-486F-93C6-81C284B8EE6A}" srcOrd="1" destOrd="0" presId="urn:microsoft.com/office/officeart/2005/8/layout/list1"/>
    <dgm:cxn modelId="{6877B6EE-C5AC-4A14-9615-A1ABDF8C5580}" type="presOf" srcId="{840916EA-821F-4567-A542-98167555DC65}" destId="{0772E29D-5A78-4659-A769-514826B932A7}" srcOrd="0" destOrd="0" presId="urn:microsoft.com/office/officeart/2005/8/layout/list1"/>
    <dgm:cxn modelId="{5E70584D-8A82-432F-BD1E-61A507698AD4}" type="presOf" srcId="{921814D5-4885-4CDB-8747-EF0A2622D410}" destId="{ED48D131-A799-4BD7-8BD2-8AFE5466906B}" srcOrd="1" destOrd="0" presId="urn:microsoft.com/office/officeart/2005/8/layout/list1"/>
    <dgm:cxn modelId="{12CB4DBB-FF46-46F1-8917-31CB6CFDA1D2}" type="presOf" srcId="{98383440-385A-42B0-B38C-DB96540A2069}" destId="{68E2B62D-340E-4BDA-8749-34EB2F92ED70}" srcOrd="1" destOrd="0" presId="urn:microsoft.com/office/officeart/2005/8/layout/list1"/>
    <dgm:cxn modelId="{E7609E6A-1EDB-4FF4-8A95-6DC69A1430E1}" type="presOf" srcId="{921814D5-4885-4CDB-8747-EF0A2622D410}" destId="{E72D3A1B-6089-4488-A914-393783A05E55}" srcOrd="0" destOrd="0" presId="urn:microsoft.com/office/officeart/2005/8/layout/list1"/>
    <dgm:cxn modelId="{D23DCEFF-ED56-492A-9E55-5E2AC2EA5738}" type="presOf" srcId="{57762280-A15B-436F-A9D6-0D3910215E32}" destId="{FCB0346A-503A-4AD8-95FF-3C8B7F2783CA}" srcOrd="0" destOrd="0" presId="urn:microsoft.com/office/officeart/2005/8/layout/list1"/>
    <dgm:cxn modelId="{FC38AEC9-97E7-40BE-B8B1-1940A976DD61}" srcId="{840916EA-821F-4567-A542-98167555DC65}" destId="{98383440-385A-42B0-B38C-DB96540A2069}" srcOrd="1" destOrd="0" parTransId="{C621C7FA-6A34-42EA-AA11-FAA395C4A66D}" sibTransId="{A328A566-A843-4767-A4CA-11B379E3153E}"/>
    <dgm:cxn modelId="{5601F26A-D65E-46BA-9499-233748C2F5AB}" type="presOf" srcId="{F4872805-80EA-43F6-8B59-C31BEE0D84AD}" destId="{C0085C72-AEE9-498A-9E09-B33183FA357E}" srcOrd="0" destOrd="0" presId="urn:microsoft.com/office/officeart/2005/8/layout/list1"/>
    <dgm:cxn modelId="{E16A10B6-731D-4A9B-86F5-CC12D788A26C}" srcId="{840916EA-821F-4567-A542-98167555DC65}" destId="{57762280-A15B-436F-A9D6-0D3910215E32}" srcOrd="2" destOrd="0" parTransId="{11C1A9F3-8EAF-4C4E-8365-A89BA40D8D29}" sibTransId="{EFFE3D30-479D-4576-B5CE-FE9F4A274DFF}"/>
    <dgm:cxn modelId="{A8392A12-E809-4916-AA87-3E101A37310D}" srcId="{840916EA-821F-4567-A542-98167555DC65}" destId="{921814D5-4885-4CDB-8747-EF0A2622D410}" srcOrd="3" destOrd="0" parTransId="{D48F90B5-FC6D-4CEC-AFA0-42B5F6026BCD}" sibTransId="{B30131B3-56AA-497F-91A0-A230167FFB5F}"/>
    <dgm:cxn modelId="{F34769D6-14F1-482E-A207-C21B85BED193}" type="presOf" srcId="{98383440-385A-42B0-B38C-DB96540A2069}" destId="{A2B1D5D2-9A1C-4F32-9C78-7609151B7E26}" srcOrd="0" destOrd="0" presId="urn:microsoft.com/office/officeart/2005/8/layout/list1"/>
    <dgm:cxn modelId="{762F371F-B7DA-45EE-8CE0-10200125E5B8}" srcId="{840916EA-821F-4567-A542-98167555DC65}" destId="{C98B5F6C-D0E7-4011-A1BF-12E47628224C}" srcOrd="4" destOrd="0" parTransId="{C61DA3F2-6960-4892-90CD-D9CC28C44773}" sibTransId="{9928D1A8-B28A-4B9E-ADA7-84186CE1D0C0}"/>
    <dgm:cxn modelId="{40CAD844-95C3-486C-B2A1-C62F9D29BA07}" type="presOf" srcId="{C98B5F6C-D0E7-4011-A1BF-12E47628224C}" destId="{0A87C87C-0031-48FE-9BB0-2003C704D1A4}" srcOrd="1" destOrd="0" presId="urn:microsoft.com/office/officeart/2005/8/layout/list1"/>
    <dgm:cxn modelId="{78BDD2B7-1F7D-44CF-9493-D70A16C51782}" type="presOf" srcId="{C98B5F6C-D0E7-4011-A1BF-12E47628224C}" destId="{C35922BD-E68F-4A0B-9C88-2D97B409B19A}" srcOrd="0" destOrd="0" presId="urn:microsoft.com/office/officeart/2005/8/layout/list1"/>
    <dgm:cxn modelId="{7C167FBD-FBBE-4B5D-80FE-4EC461911076}" srcId="{840916EA-821F-4567-A542-98167555DC65}" destId="{F4872805-80EA-43F6-8B59-C31BEE0D84AD}" srcOrd="0" destOrd="0" parTransId="{69213463-FBA5-42CB-A3A6-8B4B95188794}" sibTransId="{1630FD83-D63B-4C81-910C-50E8DDFFBDB6}"/>
    <dgm:cxn modelId="{13A10F51-549D-4356-A4C7-B36D959F4214}" type="presParOf" srcId="{0772E29D-5A78-4659-A769-514826B932A7}" destId="{3C70260D-68F7-43C1-93A6-89082266AD95}" srcOrd="0" destOrd="0" presId="urn:microsoft.com/office/officeart/2005/8/layout/list1"/>
    <dgm:cxn modelId="{58AD6649-99AF-4BCF-9C16-77EF1C3E0B68}" type="presParOf" srcId="{3C70260D-68F7-43C1-93A6-89082266AD95}" destId="{C0085C72-AEE9-498A-9E09-B33183FA357E}" srcOrd="0" destOrd="0" presId="urn:microsoft.com/office/officeart/2005/8/layout/list1"/>
    <dgm:cxn modelId="{6451B993-53AB-452D-9D33-826DB7B78A55}" type="presParOf" srcId="{3C70260D-68F7-43C1-93A6-89082266AD95}" destId="{B87A17DA-3580-486F-93C6-81C284B8EE6A}" srcOrd="1" destOrd="0" presId="urn:microsoft.com/office/officeart/2005/8/layout/list1"/>
    <dgm:cxn modelId="{F25E38C7-C4B9-4328-A165-BA50552073D4}" type="presParOf" srcId="{0772E29D-5A78-4659-A769-514826B932A7}" destId="{0C5DC01E-2AB7-4FD7-8313-2BC6A89AA498}" srcOrd="1" destOrd="0" presId="urn:microsoft.com/office/officeart/2005/8/layout/list1"/>
    <dgm:cxn modelId="{3F66AA9C-7C1E-4B98-8FC4-6BE601804DD1}" type="presParOf" srcId="{0772E29D-5A78-4659-A769-514826B932A7}" destId="{1DA074A3-445B-43D2-A7E8-DC8EAE294E51}" srcOrd="2" destOrd="0" presId="urn:microsoft.com/office/officeart/2005/8/layout/list1"/>
    <dgm:cxn modelId="{07958AC2-0C0D-4E73-B05C-B8AD5E85761B}" type="presParOf" srcId="{0772E29D-5A78-4659-A769-514826B932A7}" destId="{19D7F43A-9ACA-48F0-AE94-0E75C29ED0D8}" srcOrd="3" destOrd="0" presId="urn:microsoft.com/office/officeart/2005/8/layout/list1"/>
    <dgm:cxn modelId="{37D90F7C-5EF4-4960-A5C4-5861C6F6E9CD}" type="presParOf" srcId="{0772E29D-5A78-4659-A769-514826B932A7}" destId="{A25893E9-BB1E-4C73-8B90-E97CFC5E24C0}" srcOrd="4" destOrd="0" presId="urn:microsoft.com/office/officeart/2005/8/layout/list1"/>
    <dgm:cxn modelId="{AEABB60D-6F64-4388-982D-AACE1B51E8DC}" type="presParOf" srcId="{A25893E9-BB1E-4C73-8B90-E97CFC5E24C0}" destId="{A2B1D5D2-9A1C-4F32-9C78-7609151B7E26}" srcOrd="0" destOrd="0" presId="urn:microsoft.com/office/officeart/2005/8/layout/list1"/>
    <dgm:cxn modelId="{BBECDE06-36F8-4338-B41C-67196DF5FB50}" type="presParOf" srcId="{A25893E9-BB1E-4C73-8B90-E97CFC5E24C0}" destId="{68E2B62D-340E-4BDA-8749-34EB2F92ED70}" srcOrd="1" destOrd="0" presId="urn:microsoft.com/office/officeart/2005/8/layout/list1"/>
    <dgm:cxn modelId="{C373C6E9-381C-4EE2-839D-AFA2B7569B35}" type="presParOf" srcId="{0772E29D-5A78-4659-A769-514826B932A7}" destId="{5C02291F-927F-4D2C-8C57-1460F99E02EB}" srcOrd="5" destOrd="0" presId="urn:microsoft.com/office/officeart/2005/8/layout/list1"/>
    <dgm:cxn modelId="{FE2AB476-B9CB-45CC-852E-E6B09168331A}" type="presParOf" srcId="{0772E29D-5A78-4659-A769-514826B932A7}" destId="{E4A774B8-8950-41B9-B902-4C2B97D1B487}" srcOrd="6" destOrd="0" presId="urn:microsoft.com/office/officeart/2005/8/layout/list1"/>
    <dgm:cxn modelId="{7962939E-42A7-4AEF-98ED-78E04A68FC0A}" type="presParOf" srcId="{0772E29D-5A78-4659-A769-514826B932A7}" destId="{FA7B2B49-80E2-4BB6-A1DB-F559715214B2}" srcOrd="7" destOrd="0" presId="urn:microsoft.com/office/officeart/2005/8/layout/list1"/>
    <dgm:cxn modelId="{380E6177-231D-4168-86E7-E46C0AA18D55}" type="presParOf" srcId="{0772E29D-5A78-4659-A769-514826B932A7}" destId="{55AE5C3B-71B4-4232-817F-044FBD415B2C}" srcOrd="8" destOrd="0" presId="urn:microsoft.com/office/officeart/2005/8/layout/list1"/>
    <dgm:cxn modelId="{2A2E100F-9A00-4234-9DE5-63E8104A78FE}" type="presParOf" srcId="{55AE5C3B-71B4-4232-817F-044FBD415B2C}" destId="{FCB0346A-503A-4AD8-95FF-3C8B7F2783CA}" srcOrd="0" destOrd="0" presId="urn:microsoft.com/office/officeart/2005/8/layout/list1"/>
    <dgm:cxn modelId="{CDA172B9-E4EF-432B-A6F6-2FEA0126C611}" type="presParOf" srcId="{55AE5C3B-71B4-4232-817F-044FBD415B2C}" destId="{5E859487-14DF-4A00-BFBB-D04C086F5C11}" srcOrd="1" destOrd="0" presId="urn:microsoft.com/office/officeart/2005/8/layout/list1"/>
    <dgm:cxn modelId="{413B5853-C430-43D8-87B8-010B6408C416}" type="presParOf" srcId="{0772E29D-5A78-4659-A769-514826B932A7}" destId="{2200BED9-15D9-46A2-A166-A1C5CB981C4F}" srcOrd="9" destOrd="0" presId="urn:microsoft.com/office/officeart/2005/8/layout/list1"/>
    <dgm:cxn modelId="{FE4CB754-7872-48BA-BA19-EEF39E406C44}" type="presParOf" srcId="{0772E29D-5A78-4659-A769-514826B932A7}" destId="{1297BAEE-0212-4F29-AC56-900012CD7042}" srcOrd="10" destOrd="0" presId="urn:microsoft.com/office/officeart/2005/8/layout/list1"/>
    <dgm:cxn modelId="{A5C17582-29B6-4465-BC69-B12BFE2CBECC}" type="presParOf" srcId="{0772E29D-5A78-4659-A769-514826B932A7}" destId="{7488B4CB-FC4A-41F9-84EF-1C8277E12900}" srcOrd="11" destOrd="0" presId="urn:microsoft.com/office/officeart/2005/8/layout/list1"/>
    <dgm:cxn modelId="{C874D4D8-1731-42E7-99FB-770D9D2FBE5E}" type="presParOf" srcId="{0772E29D-5A78-4659-A769-514826B932A7}" destId="{DC1BBE8D-8073-4345-BB4C-50AE16F66788}" srcOrd="12" destOrd="0" presId="urn:microsoft.com/office/officeart/2005/8/layout/list1"/>
    <dgm:cxn modelId="{0C5CC34C-CF19-45DA-A544-49D1D4DE5E5C}" type="presParOf" srcId="{DC1BBE8D-8073-4345-BB4C-50AE16F66788}" destId="{E72D3A1B-6089-4488-A914-393783A05E55}" srcOrd="0" destOrd="0" presId="urn:microsoft.com/office/officeart/2005/8/layout/list1"/>
    <dgm:cxn modelId="{D65276EF-F7B6-400E-9BC1-7A94D091CF77}" type="presParOf" srcId="{DC1BBE8D-8073-4345-BB4C-50AE16F66788}" destId="{ED48D131-A799-4BD7-8BD2-8AFE5466906B}" srcOrd="1" destOrd="0" presId="urn:microsoft.com/office/officeart/2005/8/layout/list1"/>
    <dgm:cxn modelId="{9DAE49CB-EE92-4B6D-869F-21A8DEE6E65B}" type="presParOf" srcId="{0772E29D-5A78-4659-A769-514826B932A7}" destId="{C340C1AC-61EC-4BAC-BA1A-D9A3B1B0BEB6}" srcOrd="13" destOrd="0" presId="urn:microsoft.com/office/officeart/2005/8/layout/list1"/>
    <dgm:cxn modelId="{62DF02E5-0E1A-4A0F-B643-6814D08D3EF1}" type="presParOf" srcId="{0772E29D-5A78-4659-A769-514826B932A7}" destId="{4F83BBC5-487F-4FFA-84B1-7CBA538EE216}" srcOrd="14" destOrd="0" presId="urn:microsoft.com/office/officeart/2005/8/layout/list1"/>
    <dgm:cxn modelId="{735A0EC9-DC39-49C6-9A36-916780167ABE}" type="presParOf" srcId="{0772E29D-5A78-4659-A769-514826B932A7}" destId="{D7D1789D-F3C9-46E9-88F9-7D4BC37B9F6F}" srcOrd="15" destOrd="0" presId="urn:microsoft.com/office/officeart/2005/8/layout/list1"/>
    <dgm:cxn modelId="{1690D25F-CEC6-4F2D-BAE5-FF3713E31708}" type="presParOf" srcId="{0772E29D-5A78-4659-A769-514826B932A7}" destId="{95C3FB2B-84E6-4AA7-94D8-7358AF49C2F4}" srcOrd="16" destOrd="0" presId="urn:microsoft.com/office/officeart/2005/8/layout/list1"/>
    <dgm:cxn modelId="{A5330B60-BC48-4A1C-82DD-F39997993FF5}" type="presParOf" srcId="{95C3FB2B-84E6-4AA7-94D8-7358AF49C2F4}" destId="{C35922BD-E68F-4A0B-9C88-2D97B409B19A}" srcOrd="0" destOrd="0" presId="urn:microsoft.com/office/officeart/2005/8/layout/list1"/>
    <dgm:cxn modelId="{F94EA721-31B8-4DAE-863A-DF78AE960231}" type="presParOf" srcId="{95C3FB2B-84E6-4AA7-94D8-7358AF49C2F4}" destId="{0A87C87C-0031-48FE-9BB0-2003C704D1A4}" srcOrd="1" destOrd="0" presId="urn:microsoft.com/office/officeart/2005/8/layout/list1"/>
    <dgm:cxn modelId="{B3F32835-3DCC-4571-8799-47DC98840419}" type="presParOf" srcId="{0772E29D-5A78-4659-A769-514826B932A7}" destId="{7369E487-6EC8-46C5-99B0-52FBA6DA23F0}" srcOrd="17" destOrd="0" presId="urn:microsoft.com/office/officeart/2005/8/layout/list1"/>
    <dgm:cxn modelId="{68978D0F-C899-4C53-8360-3E2ADAD61F02}" type="presParOf" srcId="{0772E29D-5A78-4659-A769-514826B932A7}" destId="{5E677E15-A5ED-4198-8659-28258606D675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0916EA-821F-4567-A542-98167555DC65}" type="doc">
      <dgm:prSet loTypeId="urn:microsoft.com/office/officeart/2005/8/layout/vList6" loCatId="list" qsTypeId="urn:microsoft.com/office/officeart/2005/8/quickstyle/3d8" qsCatId="3D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F4872805-80EA-43F6-8B59-C31BEE0D84AD}">
      <dgm:prSet phldrT="[Tekst]" custT="1"/>
      <dgm:spPr/>
      <dgm:t>
        <a:bodyPr/>
        <a:lstStyle/>
        <a:p>
          <a:r>
            <a:rPr lang="pl-PL" sz="1400" dirty="0" smtClean="0"/>
            <a:t>Liczba imprez kulturalno-oświatowych organizowanych </a:t>
          </a:r>
          <a:br>
            <a:rPr lang="pl-PL" sz="1400" dirty="0" smtClean="0"/>
          </a:br>
          <a:r>
            <a:rPr lang="pl-PL" sz="1400" dirty="0" smtClean="0"/>
            <a:t>z wykorzystaniem infrastruktury objętej wsparciem           </a:t>
          </a:r>
          <a:endParaRPr lang="pl-PL" sz="1400" dirty="0"/>
        </a:p>
      </dgm:t>
    </dgm:pt>
    <dgm:pt modelId="{69213463-FBA5-42CB-A3A6-8B4B95188794}" type="parTrans" cxnId="{7C167FBD-FBBE-4B5D-80FE-4EC461911076}">
      <dgm:prSet/>
      <dgm:spPr/>
      <dgm:t>
        <a:bodyPr/>
        <a:lstStyle/>
        <a:p>
          <a:endParaRPr lang="pl-PL" sz="2000"/>
        </a:p>
      </dgm:t>
    </dgm:pt>
    <dgm:pt modelId="{1630FD83-D63B-4C81-910C-50E8DDFFBDB6}" type="sibTrans" cxnId="{7C167FBD-FBBE-4B5D-80FE-4EC461911076}">
      <dgm:prSet/>
      <dgm:spPr/>
      <dgm:t>
        <a:bodyPr/>
        <a:lstStyle/>
        <a:p>
          <a:endParaRPr lang="pl-PL" sz="2000"/>
        </a:p>
      </dgm:t>
    </dgm:pt>
    <dgm:pt modelId="{98383440-385A-42B0-B38C-DB96540A2069}">
      <dgm:prSet phldrT="[Tekst]" custT="1"/>
      <dgm:spPr/>
      <dgm:t>
        <a:bodyPr/>
        <a:lstStyle/>
        <a:p>
          <a:pPr>
            <a:spcAft>
              <a:spcPts val="0"/>
            </a:spcAft>
          </a:pPr>
          <a:r>
            <a:rPr lang="pl-PL" sz="1400" dirty="0" smtClean="0"/>
            <a:t>Powierzchnia wyremontowanej/przebudowanej infrastruktury publicznej na terenie zrewitalizowanym</a:t>
          </a:r>
          <a:endParaRPr lang="pl-PL" sz="1800" dirty="0"/>
        </a:p>
      </dgm:t>
    </dgm:pt>
    <dgm:pt modelId="{C621C7FA-6A34-42EA-AA11-FAA395C4A66D}" type="parTrans" cxnId="{FC38AEC9-97E7-40BE-B8B1-1940A976DD61}">
      <dgm:prSet/>
      <dgm:spPr/>
      <dgm:t>
        <a:bodyPr/>
        <a:lstStyle/>
        <a:p>
          <a:endParaRPr lang="pl-PL" sz="2000"/>
        </a:p>
      </dgm:t>
    </dgm:pt>
    <dgm:pt modelId="{A328A566-A843-4767-A4CA-11B379E3153E}" type="sibTrans" cxnId="{FC38AEC9-97E7-40BE-B8B1-1940A976DD61}">
      <dgm:prSet/>
      <dgm:spPr/>
      <dgm:t>
        <a:bodyPr/>
        <a:lstStyle/>
        <a:p>
          <a:endParaRPr lang="pl-PL" sz="2000"/>
        </a:p>
      </dgm:t>
    </dgm:pt>
    <dgm:pt modelId="{57762280-A15B-436F-A9D6-0D3910215E32}">
      <dgm:prSet custT="1"/>
      <dgm:spPr/>
      <dgm:t>
        <a:bodyPr/>
        <a:lstStyle/>
        <a:p>
          <a:r>
            <a:rPr lang="pl-PL" sz="1400" dirty="0" smtClean="0"/>
            <a:t>Liczba osób mieszkających na terenie objętym procesem Rewitalizacji</a:t>
          </a:r>
          <a:endParaRPr lang="pl-PL" sz="1800" dirty="0"/>
        </a:p>
      </dgm:t>
    </dgm:pt>
    <dgm:pt modelId="{11C1A9F3-8EAF-4C4E-8365-A89BA40D8D29}" type="parTrans" cxnId="{E16A10B6-731D-4A9B-86F5-CC12D788A26C}">
      <dgm:prSet/>
      <dgm:spPr/>
      <dgm:t>
        <a:bodyPr/>
        <a:lstStyle/>
        <a:p>
          <a:endParaRPr lang="pl-PL" sz="2000"/>
        </a:p>
      </dgm:t>
    </dgm:pt>
    <dgm:pt modelId="{EFFE3D30-479D-4576-B5CE-FE9F4A274DFF}" type="sibTrans" cxnId="{E16A10B6-731D-4A9B-86F5-CC12D788A26C}">
      <dgm:prSet/>
      <dgm:spPr/>
      <dgm:t>
        <a:bodyPr/>
        <a:lstStyle/>
        <a:p>
          <a:endParaRPr lang="pl-PL" sz="2000"/>
        </a:p>
      </dgm:t>
    </dgm:pt>
    <dgm:pt modelId="{921814D5-4885-4CDB-8747-EF0A2622D410}">
      <dgm:prSet custT="1"/>
      <dgm:spPr/>
      <dgm:t>
        <a:bodyPr/>
        <a:lstStyle/>
        <a:p>
          <a:endParaRPr lang="pl-PL" sz="1400" dirty="0" smtClean="0"/>
        </a:p>
        <a:p>
          <a:r>
            <a:rPr lang="pl-PL" sz="1400" dirty="0" smtClean="0"/>
            <a:t>Liczba osób korzystających z obiektów objętych wsparciem                                                 </a:t>
          </a:r>
        </a:p>
        <a:p>
          <a:r>
            <a:rPr lang="pl-PL" sz="1600" dirty="0" smtClean="0"/>
            <a:t>                                                                                   </a:t>
          </a:r>
          <a:endParaRPr lang="pl-PL" sz="1800" dirty="0"/>
        </a:p>
      </dgm:t>
    </dgm:pt>
    <dgm:pt modelId="{D48F90B5-FC6D-4CEC-AFA0-42B5F6026BCD}" type="parTrans" cxnId="{A8392A12-E809-4916-AA87-3E101A37310D}">
      <dgm:prSet/>
      <dgm:spPr/>
      <dgm:t>
        <a:bodyPr/>
        <a:lstStyle/>
        <a:p>
          <a:endParaRPr lang="pl-PL" sz="2000"/>
        </a:p>
      </dgm:t>
    </dgm:pt>
    <dgm:pt modelId="{B30131B3-56AA-497F-91A0-A230167FFB5F}" type="sibTrans" cxnId="{A8392A12-E809-4916-AA87-3E101A37310D}">
      <dgm:prSet/>
      <dgm:spPr/>
      <dgm:t>
        <a:bodyPr/>
        <a:lstStyle/>
        <a:p>
          <a:endParaRPr lang="pl-PL" sz="2000"/>
        </a:p>
      </dgm:t>
    </dgm:pt>
    <dgm:pt modelId="{C6A3A29E-C4C2-4E3D-8814-B973BA4EEF2D}" type="pres">
      <dgm:prSet presAssocID="{840916EA-821F-4567-A542-98167555DC6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4B7D3FF2-9E06-48A3-99B0-5979DEAD89CC}" type="pres">
      <dgm:prSet presAssocID="{F4872805-80EA-43F6-8B59-C31BEE0D84AD}" presName="linNode" presStyleCnt="0"/>
      <dgm:spPr/>
    </dgm:pt>
    <dgm:pt modelId="{A781C348-522C-4F78-A648-35F854DD8CF6}" type="pres">
      <dgm:prSet presAssocID="{F4872805-80EA-43F6-8B59-C31BEE0D84AD}" presName="parentShp" presStyleLbl="node1" presStyleIdx="0" presStyleCnt="4" custScaleX="29652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4DBFE11-E5E8-4D71-B410-C44970A88A93}" type="pres">
      <dgm:prSet presAssocID="{F4872805-80EA-43F6-8B59-C31BEE0D84AD}" presName="childShp" presStyleLbl="bgAccFollowNode1" presStyleIdx="0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>
            <a:lum bright="-20000"/>
          </a:blip>
          <a:stretch>
            <a:fillRect/>
          </a:stretch>
        </a:blipFill>
      </dgm:spPr>
    </dgm:pt>
    <dgm:pt modelId="{4111AD16-9447-4BDB-A182-86CFE5409CDF}" type="pres">
      <dgm:prSet presAssocID="{1630FD83-D63B-4C81-910C-50E8DDFFBDB6}" presName="spacing" presStyleCnt="0"/>
      <dgm:spPr/>
    </dgm:pt>
    <dgm:pt modelId="{2EA16DC9-5325-4B6A-B223-00A696B42B29}" type="pres">
      <dgm:prSet presAssocID="{98383440-385A-42B0-B38C-DB96540A2069}" presName="linNode" presStyleCnt="0"/>
      <dgm:spPr/>
    </dgm:pt>
    <dgm:pt modelId="{00173FB0-DE7E-43F5-BE77-F1965768F8D9}" type="pres">
      <dgm:prSet presAssocID="{98383440-385A-42B0-B38C-DB96540A2069}" presName="parentShp" presStyleLbl="node1" presStyleIdx="1" presStyleCnt="4" custScaleX="281881" custScaleY="7870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73BE059-0FB4-4F5C-8F0D-6F030A1E4D41}" type="pres">
      <dgm:prSet presAssocID="{98383440-385A-42B0-B38C-DB96540A2069}" presName="childShp" presStyleLbl="bgAccFollowNode1" presStyleIdx="1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>
            <a:lum bright="-20000"/>
          </a:blip>
          <a:stretch>
            <a:fillRect/>
          </a:stretch>
        </a:blipFill>
      </dgm:spPr>
      <dgm:t>
        <a:bodyPr/>
        <a:lstStyle/>
        <a:p>
          <a:endParaRPr lang="pl-PL"/>
        </a:p>
      </dgm:t>
    </dgm:pt>
    <dgm:pt modelId="{E5F6513B-1051-4606-960C-7D431146FFA1}" type="pres">
      <dgm:prSet presAssocID="{A328A566-A843-4767-A4CA-11B379E3153E}" presName="spacing" presStyleCnt="0"/>
      <dgm:spPr/>
    </dgm:pt>
    <dgm:pt modelId="{1C25AD69-A338-4C14-9F89-CF0771EEE54E}" type="pres">
      <dgm:prSet presAssocID="{57762280-A15B-436F-A9D6-0D3910215E32}" presName="linNode" presStyleCnt="0"/>
      <dgm:spPr/>
    </dgm:pt>
    <dgm:pt modelId="{509BA8B9-5E27-4E76-AABF-53D9ACC2D38A}" type="pres">
      <dgm:prSet presAssocID="{57762280-A15B-436F-A9D6-0D3910215E32}" presName="parentShp" presStyleLbl="node1" presStyleIdx="2" presStyleCnt="4" custScaleX="28188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1B4D8A2-12FD-4C64-82C0-5F83D2CC78A7}" type="pres">
      <dgm:prSet presAssocID="{57762280-A15B-436F-A9D6-0D3910215E32}" presName="childShp" presStyleLbl="bgAccFollowNode1" presStyleIdx="2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>
            <a:lum bright="-20000"/>
          </a:blip>
          <a:stretch>
            <a:fillRect/>
          </a:stretch>
        </a:blipFill>
      </dgm:spPr>
    </dgm:pt>
    <dgm:pt modelId="{7950B3CE-C049-471E-A343-A43001531DF8}" type="pres">
      <dgm:prSet presAssocID="{EFFE3D30-479D-4576-B5CE-FE9F4A274DFF}" presName="spacing" presStyleCnt="0"/>
      <dgm:spPr/>
    </dgm:pt>
    <dgm:pt modelId="{BA2FC981-B22F-4A00-B4E9-F1F7A2C5660A}" type="pres">
      <dgm:prSet presAssocID="{921814D5-4885-4CDB-8747-EF0A2622D410}" presName="linNode" presStyleCnt="0"/>
      <dgm:spPr/>
    </dgm:pt>
    <dgm:pt modelId="{0A94E1C8-8C69-4797-B0AC-E92D55CA8192}" type="pres">
      <dgm:prSet presAssocID="{921814D5-4885-4CDB-8747-EF0A2622D410}" presName="parentShp" presStyleLbl="node1" presStyleIdx="3" presStyleCnt="4" custScaleX="27503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1136ADE-6ECE-4F85-BE2E-8B171AE2EAA6}" type="pres">
      <dgm:prSet presAssocID="{921814D5-4885-4CDB-8747-EF0A2622D410}" presName="childShp" presStyleLbl="bgAccFollowNode1" presStyleIdx="3" presStyleCnt="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4">
            <a:lum bright="-20000"/>
          </a:blip>
          <a:stretch>
            <a:fillRect/>
          </a:stretch>
        </a:blipFill>
      </dgm:spPr>
    </dgm:pt>
  </dgm:ptLst>
  <dgm:cxnLst>
    <dgm:cxn modelId="{47A1A1F7-DEAA-4D46-A12F-E20FA42C1FB6}" type="presOf" srcId="{57762280-A15B-436F-A9D6-0D3910215E32}" destId="{509BA8B9-5E27-4E76-AABF-53D9ACC2D38A}" srcOrd="0" destOrd="0" presId="urn:microsoft.com/office/officeart/2005/8/layout/vList6"/>
    <dgm:cxn modelId="{FC38AEC9-97E7-40BE-B8B1-1940A976DD61}" srcId="{840916EA-821F-4567-A542-98167555DC65}" destId="{98383440-385A-42B0-B38C-DB96540A2069}" srcOrd="1" destOrd="0" parTransId="{C621C7FA-6A34-42EA-AA11-FAA395C4A66D}" sibTransId="{A328A566-A843-4767-A4CA-11B379E3153E}"/>
    <dgm:cxn modelId="{FCD9851D-DFB1-407F-AD55-7602F1B8A603}" type="presOf" srcId="{921814D5-4885-4CDB-8747-EF0A2622D410}" destId="{0A94E1C8-8C69-4797-B0AC-E92D55CA8192}" srcOrd="0" destOrd="0" presId="urn:microsoft.com/office/officeart/2005/8/layout/vList6"/>
    <dgm:cxn modelId="{F848C53C-25B4-4AD6-B1A7-C0764A3255BF}" type="presOf" srcId="{F4872805-80EA-43F6-8B59-C31BEE0D84AD}" destId="{A781C348-522C-4F78-A648-35F854DD8CF6}" srcOrd="0" destOrd="0" presId="urn:microsoft.com/office/officeart/2005/8/layout/vList6"/>
    <dgm:cxn modelId="{E16A10B6-731D-4A9B-86F5-CC12D788A26C}" srcId="{840916EA-821F-4567-A542-98167555DC65}" destId="{57762280-A15B-436F-A9D6-0D3910215E32}" srcOrd="2" destOrd="0" parTransId="{11C1A9F3-8EAF-4C4E-8365-A89BA40D8D29}" sibTransId="{EFFE3D30-479D-4576-B5CE-FE9F4A274DFF}"/>
    <dgm:cxn modelId="{ACF706D6-A7BF-4F46-B439-041D5F6CD175}" type="presOf" srcId="{98383440-385A-42B0-B38C-DB96540A2069}" destId="{00173FB0-DE7E-43F5-BE77-F1965768F8D9}" srcOrd="0" destOrd="0" presId="urn:microsoft.com/office/officeart/2005/8/layout/vList6"/>
    <dgm:cxn modelId="{A8392A12-E809-4916-AA87-3E101A37310D}" srcId="{840916EA-821F-4567-A542-98167555DC65}" destId="{921814D5-4885-4CDB-8747-EF0A2622D410}" srcOrd="3" destOrd="0" parTransId="{D48F90B5-FC6D-4CEC-AFA0-42B5F6026BCD}" sibTransId="{B30131B3-56AA-497F-91A0-A230167FFB5F}"/>
    <dgm:cxn modelId="{EF271F44-879E-47AD-9429-E37181E50389}" type="presOf" srcId="{840916EA-821F-4567-A542-98167555DC65}" destId="{C6A3A29E-C4C2-4E3D-8814-B973BA4EEF2D}" srcOrd="0" destOrd="0" presId="urn:microsoft.com/office/officeart/2005/8/layout/vList6"/>
    <dgm:cxn modelId="{7C167FBD-FBBE-4B5D-80FE-4EC461911076}" srcId="{840916EA-821F-4567-A542-98167555DC65}" destId="{F4872805-80EA-43F6-8B59-C31BEE0D84AD}" srcOrd="0" destOrd="0" parTransId="{69213463-FBA5-42CB-A3A6-8B4B95188794}" sibTransId="{1630FD83-D63B-4C81-910C-50E8DDFFBDB6}"/>
    <dgm:cxn modelId="{A10EF35D-4C43-49B3-AE30-90F3D1E3D210}" type="presParOf" srcId="{C6A3A29E-C4C2-4E3D-8814-B973BA4EEF2D}" destId="{4B7D3FF2-9E06-48A3-99B0-5979DEAD89CC}" srcOrd="0" destOrd="0" presId="urn:microsoft.com/office/officeart/2005/8/layout/vList6"/>
    <dgm:cxn modelId="{93FE28AB-F064-402A-A50C-3775944756C6}" type="presParOf" srcId="{4B7D3FF2-9E06-48A3-99B0-5979DEAD89CC}" destId="{A781C348-522C-4F78-A648-35F854DD8CF6}" srcOrd="0" destOrd="0" presId="urn:microsoft.com/office/officeart/2005/8/layout/vList6"/>
    <dgm:cxn modelId="{7BEE644A-0AB3-4BEA-8B5B-96AD3A8356BF}" type="presParOf" srcId="{4B7D3FF2-9E06-48A3-99B0-5979DEAD89CC}" destId="{34DBFE11-E5E8-4D71-B410-C44970A88A93}" srcOrd="1" destOrd="0" presId="urn:microsoft.com/office/officeart/2005/8/layout/vList6"/>
    <dgm:cxn modelId="{53ADFFF2-A16D-464A-850A-3BBEF16AC0F9}" type="presParOf" srcId="{C6A3A29E-C4C2-4E3D-8814-B973BA4EEF2D}" destId="{4111AD16-9447-4BDB-A182-86CFE5409CDF}" srcOrd="1" destOrd="0" presId="urn:microsoft.com/office/officeart/2005/8/layout/vList6"/>
    <dgm:cxn modelId="{D80512BA-B474-498A-B0E5-8CC83784F7E4}" type="presParOf" srcId="{C6A3A29E-C4C2-4E3D-8814-B973BA4EEF2D}" destId="{2EA16DC9-5325-4B6A-B223-00A696B42B29}" srcOrd="2" destOrd="0" presId="urn:microsoft.com/office/officeart/2005/8/layout/vList6"/>
    <dgm:cxn modelId="{0E262891-0CD1-4A87-B96B-6F7090477AE2}" type="presParOf" srcId="{2EA16DC9-5325-4B6A-B223-00A696B42B29}" destId="{00173FB0-DE7E-43F5-BE77-F1965768F8D9}" srcOrd="0" destOrd="0" presId="urn:microsoft.com/office/officeart/2005/8/layout/vList6"/>
    <dgm:cxn modelId="{29039A80-95E8-4A18-A303-7AB474EFE3DF}" type="presParOf" srcId="{2EA16DC9-5325-4B6A-B223-00A696B42B29}" destId="{F73BE059-0FB4-4F5C-8F0D-6F030A1E4D41}" srcOrd="1" destOrd="0" presId="urn:microsoft.com/office/officeart/2005/8/layout/vList6"/>
    <dgm:cxn modelId="{B67CD917-BF37-4308-B1CB-E3EDFB46B0FE}" type="presParOf" srcId="{C6A3A29E-C4C2-4E3D-8814-B973BA4EEF2D}" destId="{E5F6513B-1051-4606-960C-7D431146FFA1}" srcOrd="3" destOrd="0" presId="urn:microsoft.com/office/officeart/2005/8/layout/vList6"/>
    <dgm:cxn modelId="{BF848D21-A609-41F1-B360-59FD28125B2A}" type="presParOf" srcId="{C6A3A29E-C4C2-4E3D-8814-B973BA4EEF2D}" destId="{1C25AD69-A338-4C14-9F89-CF0771EEE54E}" srcOrd="4" destOrd="0" presId="urn:microsoft.com/office/officeart/2005/8/layout/vList6"/>
    <dgm:cxn modelId="{E6C7858C-7908-4383-A13E-005A3C2A7EB1}" type="presParOf" srcId="{1C25AD69-A338-4C14-9F89-CF0771EEE54E}" destId="{509BA8B9-5E27-4E76-AABF-53D9ACC2D38A}" srcOrd="0" destOrd="0" presId="urn:microsoft.com/office/officeart/2005/8/layout/vList6"/>
    <dgm:cxn modelId="{5C50C9F7-8504-4A76-9F36-0F4CB2EB5C68}" type="presParOf" srcId="{1C25AD69-A338-4C14-9F89-CF0771EEE54E}" destId="{71B4D8A2-12FD-4C64-82C0-5F83D2CC78A7}" srcOrd="1" destOrd="0" presId="urn:microsoft.com/office/officeart/2005/8/layout/vList6"/>
    <dgm:cxn modelId="{8DF7EF5E-4FEE-48D9-BA07-85FAEFABC615}" type="presParOf" srcId="{C6A3A29E-C4C2-4E3D-8814-B973BA4EEF2D}" destId="{7950B3CE-C049-471E-A343-A43001531DF8}" srcOrd="5" destOrd="0" presId="urn:microsoft.com/office/officeart/2005/8/layout/vList6"/>
    <dgm:cxn modelId="{FBCA4D5C-3F88-4EE1-9341-71CD55F07C5D}" type="presParOf" srcId="{C6A3A29E-C4C2-4E3D-8814-B973BA4EEF2D}" destId="{BA2FC981-B22F-4A00-B4E9-F1F7A2C5660A}" srcOrd="6" destOrd="0" presId="urn:microsoft.com/office/officeart/2005/8/layout/vList6"/>
    <dgm:cxn modelId="{52780887-8777-46F4-81C2-EB568AD991A7}" type="presParOf" srcId="{BA2FC981-B22F-4A00-B4E9-F1F7A2C5660A}" destId="{0A94E1C8-8C69-4797-B0AC-E92D55CA8192}" srcOrd="0" destOrd="0" presId="urn:microsoft.com/office/officeart/2005/8/layout/vList6"/>
    <dgm:cxn modelId="{816B7DAD-57C1-42E4-8313-3BCBA64A830B}" type="presParOf" srcId="{BA2FC981-B22F-4A00-B4E9-F1F7A2C5660A}" destId="{21136ADE-6ECE-4F85-BE2E-8B171AE2EAA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40916EA-821F-4567-A542-98167555DC65}" type="doc">
      <dgm:prSet loTypeId="urn:microsoft.com/office/officeart/2005/8/layout/target3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F4872805-80EA-43F6-8B59-C31BEE0D84AD}">
      <dgm:prSet phldrT="[Tekst]" custT="1"/>
      <dgm:spPr/>
      <dgm:t>
        <a:bodyPr/>
        <a:lstStyle/>
        <a:p>
          <a:pPr algn="l">
            <a:spcAft>
              <a:spcPts val="0"/>
            </a:spcAft>
          </a:pPr>
          <a:r>
            <a:rPr lang="pl-PL" sz="2000" dirty="0" smtClean="0"/>
            <a:t>Liczba zrewitalizowanych obszarów                    </a:t>
          </a:r>
        </a:p>
        <a:p>
          <a:pPr algn="r">
            <a:spcAft>
              <a:spcPct val="35000"/>
            </a:spcAft>
          </a:pPr>
          <a:r>
            <a:rPr lang="pl-PL" sz="2000" dirty="0" smtClean="0"/>
            <a:t>1 szt.</a:t>
          </a:r>
          <a:endParaRPr lang="pl-PL" sz="2000" dirty="0"/>
        </a:p>
      </dgm:t>
    </dgm:pt>
    <dgm:pt modelId="{69213463-FBA5-42CB-A3A6-8B4B95188794}" type="parTrans" cxnId="{7C167FBD-FBBE-4B5D-80FE-4EC461911076}">
      <dgm:prSet/>
      <dgm:spPr/>
      <dgm:t>
        <a:bodyPr/>
        <a:lstStyle/>
        <a:p>
          <a:endParaRPr lang="pl-PL" sz="2000"/>
        </a:p>
      </dgm:t>
    </dgm:pt>
    <dgm:pt modelId="{1630FD83-D63B-4C81-910C-50E8DDFFBDB6}" type="sibTrans" cxnId="{7C167FBD-FBBE-4B5D-80FE-4EC461911076}">
      <dgm:prSet/>
      <dgm:spPr/>
      <dgm:t>
        <a:bodyPr/>
        <a:lstStyle/>
        <a:p>
          <a:endParaRPr lang="pl-PL" sz="2000"/>
        </a:p>
      </dgm:t>
    </dgm:pt>
    <dgm:pt modelId="{98383440-385A-42B0-B38C-DB96540A2069}">
      <dgm:prSet phldrT="[Tekst]" custT="1"/>
      <dgm:spPr/>
      <dgm:t>
        <a:bodyPr/>
        <a:lstStyle/>
        <a:p>
          <a:pPr algn="l">
            <a:spcAft>
              <a:spcPts val="0"/>
            </a:spcAft>
          </a:pPr>
          <a:r>
            <a:rPr lang="pl-PL" sz="2000" dirty="0" smtClean="0"/>
            <a:t>Powierzchnia zrewitalizowanych obszarów    </a:t>
          </a:r>
        </a:p>
        <a:p>
          <a:pPr algn="r">
            <a:spcAft>
              <a:spcPct val="35000"/>
            </a:spcAft>
          </a:pPr>
          <a:r>
            <a:rPr lang="pl-PL" sz="2000" dirty="0" smtClean="0"/>
            <a:t>74,40 ha</a:t>
          </a:r>
          <a:endParaRPr lang="pl-PL" sz="2000" dirty="0"/>
        </a:p>
      </dgm:t>
    </dgm:pt>
    <dgm:pt modelId="{C621C7FA-6A34-42EA-AA11-FAA395C4A66D}" type="parTrans" cxnId="{FC38AEC9-97E7-40BE-B8B1-1940A976DD61}">
      <dgm:prSet/>
      <dgm:spPr/>
      <dgm:t>
        <a:bodyPr/>
        <a:lstStyle/>
        <a:p>
          <a:endParaRPr lang="pl-PL" sz="2000"/>
        </a:p>
      </dgm:t>
    </dgm:pt>
    <dgm:pt modelId="{A328A566-A843-4767-A4CA-11B379E3153E}" type="sibTrans" cxnId="{FC38AEC9-97E7-40BE-B8B1-1940A976DD61}">
      <dgm:prSet/>
      <dgm:spPr/>
      <dgm:t>
        <a:bodyPr/>
        <a:lstStyle/>
        <a:p>
          <a:endParaRPr lang="pl-PL" sz="2000"/>
        </a:p>
      </dgm:t>
    </dgm:pt>
    <dgm:pt modelId="{57762280-A15B-436F-A9D6-0D3910215E32}">
      <dgm:prSet custT="1"/>
      <dgm:spPr/>
      <dgm:t>
        <a:bodyPr/>
        <a:lstStyle/>
        <a:p>
          <a:pPr algn="l">
            <a:spcAft>
              <a:spcPct val="35000"/>
            </a:spcAft>
          </a:pPr>
          <a:endParaRPr lang="pl-PL" sz="2000" dirty="0" smtClean="0"/>
        </a:p>
        <a:p>
          <a:pPr algn="l">
            <a:spcAft>
              <a:spcPts val="0"/>
            </a:spcAft>
          </a:pPr>
          <a:r>
            <a:rPr lang="pl-PL" sz="2000" dirty="0" smtClean="0"/>
            <a:t>Liczba osób mieszkających na terenie objętym procesem Rewitalizacji           </a:t>
          </a:r>
        </a:p>
        <a:p>
          <a:pPr algn="r">
            <a:spcAft>
              <a:spcPct val="35000"/>
            </a:spcAft>
          </a:pPr>
          <a:r>
            <a:rPr lang="pl-PL" sz="2000" dirty="0" smtClean="0"/>
            <a:t>1580 osób </a:t>
          </a:r>
          <a:endParaRPr lang="pl-PL" sz="2000" dirty="0"/>
        </a:p>
      </dgm:t>
    </dgm:pt>
    <dgm:pt modelId="{11C1A9F3-8EAF-4C4E-8365-A89BA40D8D29}" type="parTrans" cxnId="{E16A10B6-731D-4A9B-86F5-CC12D788A26C}">
      <dgm:prSet/>
      <dgm:spPr/>
      <dgm:t>
        <a:bodyPr/>
        <a:lstStyle/>
        <a:p>
          <a:endParaRPr lang="pl-PL" sz="2000"/>
        </a:p>
      </dgm:t>
    </dgm:pt>
    <dgm:pt modelId="{EFFE3D30-479D-4576-B5CE-FE9F4A274DFF}" type="sibTrans" cxnId="{E16A10B6-731D-4A9B-86F5-CC12D788A26C}">
      <dgm:prSet/>
      <dgm:spPr/>
      <dgm:t>
        <a:bodyPr/>
        <a:lstStyle/>
        <a:p>
          <a:endParaRPr lang="pl-PL" sz="2000"/>
        </a:p>
      </dgm:t>
    </dgm:pt>
    <dgm:pt modelId="{B136CAC5-1C3C-4AA1-B7E2-9A8694031210}" type="pres">
      <dgm:prSet presAssocID="{840916EA-821F-4567-A542-98167555DC6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BD26742-0802-47DC-B155-A65D03533263}" type="pres">
      <dgm:prSet presAssocID="{F4872805-80EA-43F6-8B59-C31BEE0D84AD}" presName="circle1" presStyleLbl="node1" presStyleIdx="0" presStyleCnt="3"/>
      <dgm:spPr/>
    </dgm:pt>
    <dgm:pt modelId="{7C6178CA-AE58-4343-963F-E026CFE26C23}" type="pres">
      <dgm:prSet presAssocID="{F4872805-80EA-43F6-8B59-C31BEE0D84AD}" presName="space" presStyleCnt="0"/>
      <dgm:spPr/>
    </dgm:pt>
    <dgm:pt modelId="{7B398303-330A-406F-BEF3-66F024844E22}" type="pres">
      <dgm:prSet presAssocID="{F4872805-80EA-43F6-8B59-C31BEE0D84AD}" presName="rect1" presStyleLbl="alignAcc1" presStyleIdx="0" presStyleCnt="3"/>
      <dgm:spPr/>
      <dgm:t>
        <a:bodyPr/>
        <a:lstStyle/>
        <a:p>
          <a:endParaRPr lang="pl-PL"/>
        </a:p>
      </dgm:t>
    </dgm:pt>
    <dgm:pt modelId="{0C16BEAD-526B-4BDD-AEEF-93503D9CB908}" type="pres">
      <dgm:prSet presAssocID="{98383440-385A-42B0-B38C-DB96540A2069}" presName="vertSpace2" presStyleLbl="node1" presStyleIdx="0" presStyleCnt="3"/>
      <dgm:spPr/>
    </dgm:pt>
    <dgm:pt modelId="{CECFDE67-8DBC-4624-8E2E-6CE1E32E500B}" type="pres">
      <dgm:prSet presAssocID="{98383440-385A-42B0-B38C-DB96540A2069}" presName="circle2" presStyleLbl="node1" presStyleIdx="1" presStyleCnt="3"/>
      <dgm:spPr/>
    </dgm:pt>
    <dgm:pt modelId="{1BB68C66-7C83-40BA-84EA-08485F7E88CB}" type="pres">
      <dgm:prSet presAssocID="{98383440-385A-42B0-B38C-DB96540A2069}" presName="rect2" presStyleLbl="alignAcc1" presStyleIdx="1" presStyleCnt="3"/>
      <dgm:spPr/>
      <dgm:t>
        <a:bodyPr/>
        <a:lstStyle/>
        <a:p>
          <a:endParaRPr lang="pl-PL"/>
        </a:p>
      </dgm:t>
    </dgm:pt>
    <dgm:pt modelId="{B08D55E2-8F68-473E-B235-D376FD0FDFD3}" type="pres">
      <dgm:prSet presAssocID="{57762280-A15B-436F-A9D6-0D3910215E32}" presName="vertSpace3" presStyleLbl="node1" presStyleIdx="1" presStyleCnt="3"/>
      <dgm:spPr/>
    </dgm:pt>
    <dgm:pt modelId="{DD9555DC-811F-4620-98B6-46BB76DA33E1}" type="pres">
      <dgm:prSet presAssocID="{57762280-A15B-436F-A9D6-0D3910215E32}" presName="circle3" presStyleLbl="node1" presStyleIdx="2" presStyleCnt="3"/>
      <dgm:spPr/>
    </dgm:pt>
    <dgm:pt modelId="{BAA514D9-E978-405D-8F97-47859FDDFDAB}" type="pres">
      <dgm:prSet presAssocID="{57762280-A15B-436F-A9D6-0D3910215E32}" presName="rect3" presStyleLbl="alignAcc1" presStyleIdx="2" presStyleCnt="3" custScaleX="100000" custScaleY="138462"/>
      <dgm:spPr/>
      <dgm:t>
        <a:bodyPr/>
        <a:lstStyle/>
        <a:p>
          <a:endParaRPr lang="pl-PL"/>
        </a:p>
      </dgm:t>
    </dgm:pt>
    <dgm:pt modelId="{E86AA512-9DFC-4018-8BA5-AF8BADC810E4}" type="pres">
      <dgm:prSet presAssocID="{F4872805-80EA-43F6-8B59-C31BEE0D84AD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940C145-F329-48E9-B998-B3B5E0090927}" type="pres">
      <dgm:prSet presAssocID="{98383440-385A-42B0-B38C-DB96540A2069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ABD85C6-12FE-4049-BC8B-4EF838FEC4FA}" type="pres">
      <dgm:prSet presAssocID="{57762280-A15B-436F-A9D6-0D3910215E32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30191D5-94A6-4EDF-AFD9-3BC57DFB4745}" type="presOf" srcId="{98383440-385A-42B0-B38C-DB96540A2069}" destId="{1BB68C66-7C83-40BA-84EA-08485F7E88CB}" srcOrd="0" destOrd="0" presId="urn:microsoft.com/office/officeart/2005/8/layout/target3"/>
    <dgm:cxn modelId="{94F42A91-439F-4ABE-A91D-79536AE8A169}" type="presOf" srcId="{F4872805-80EA-43F6-8B59-C31BEE0D84AD}" destId="{7B398303-330A-406F-BEF3-66F024844E22}" srcOrd="0" destOrd="0" presId="urn:microsoft.com/office/officeart/2005/8/layout/target3"/>
    <dgm:cxn modelId="{FC38AEC9-97E7-40BE-B8B1-1940A976DD61}" srcId="{840916EA-821F-4567-A542-98167555DC65}" destId="{98383440-385A-42B0-B38C-DB96540A2069}" srcOrd="1" destOrd="0" parTransId="{C621C7FA-6A34-42EA-AA11-FAA395C4A66D}" sibTransId="{A328A566-A843-4767-A4CA-11B379E3153E}"/>
    <dgm:cxn modelId="{8A4A5A6B-116E-40C0-BCF5-5891D8BA788D}" type="presOf" srcId="{98383440-385A-42B0-B38C-DB96540A2069}" destId="{A940C145-F329-48E9-B998-B3B5E0090927}" srcOrd="1" destOrd="0" presId="urn:microsoft.com/office/officeart/2005/8/layout/target3"/>
    <dgm:cxn modelId="{E16A10B6-731D-4A9B-86F5-CC12D788A26C}" srcId="{840916EA-821F-4567-A542-98167555DC65}" destId="{57762280-A15B-436F-A9D6-0D3910215E32}" srcOrd="2" destOrd="0" parTransId="{11C1A9F3-8EAF-4C4E-8365-A89BA40D8D29}" sibTransId="{EFFE3D30-479D-4576-B5CE-FE9F4A274DFF}"/>
    <dgm:cxn modelId="{4DD0293B-14B8-41CC-8F03-CCB6521BBBCF}" type="presOf" srcId="{840916EA-821F-4567-A542-98167555DC65}" destId="{B136CAC5-1C3C-4AA1-B7E2-9A8694031210}" srcOrd="0" destOrd="0" presId="urn:microsoft.com/office/officeart/2005/8/layout/target3"/>
    <dgm:cxn modelId="{282AD2FE-94C3-4D27-B369-C65C4EB14E0E}" type="presOf" srcId="{57762280-A15B-436F-A9D6-0D3910215E32}" destId="{BAA514D9-E978-405D-8F97-47859FDDFDAB}" srcOrd="0" destOrd="0" presId="urn:microsoft.com/office/officeart/2005/8/layout/target3"/>
    <dgm:cxn modelId="{089566E3-3AEC-42C1-B8B7-2B48903367A9}" type="presOf" srcId="{F4872805-80EA-43F6-8B59-C31BEE0D84AD}" destId="{E86AA512-9DFC-4018-8BA5-AF8BADC810E4}" srcOrd="1" destOrd="0" presId="urn:microsoft.com/office/officeart/2005/8/layout/target3"/>
    <dgm:cxn modelId="{07BFA424-2308-4EA8-96CD-9E38959CB57B}" type="presOf" srcId="{57762280-A15B-436F-A9D6-0D3910215E32}" destId="{6ABD85C6-12FE-4049-BC8B-4EF838FEC4FA}" srcOrd="1" destOrd="0" presId="urn:microsoft.com/office/officeart/2005/8/layout/target3"/>
    <dgm:cxn modelId="{7C167FBD-FBBE-4B5D-80FE-4EC461911076}" srcId="{840916EA-821F-4567-A542-98167555DC65}" destId="{F4872805-80EA-43F6-8B59-C31BEE0D84AD}" srcOrd="0" destOrd="0" parTransId="{69213463-FBA5-42CB-A3A6-8B4B95188794}" sibTransId="{1630FD83-D63B-4C81-910C-50E8DDFFBDB6}"/>
    <dgm:cxn modelId="{D769A74A-2D76-4647-A4F1-C6E8D7A895F2}" type="presParOf" srcId="{B136CAC5-1C3C-4AA1-B7E2-9A8694031210}" destId="{0BD26742-0802-47DC-B155-A65D03533263}" srcOrd="0" destOrd="0" presId="urn:microsoft.com/office/officeart/2005/8/layout/target3"/>
    <dgm:cxn modelId="{2F786677-D483-472D-A6FF-1D51189C8CCE}" type="presParOf" srcId="{B136CAC5-1C3C-4AA1-B7E2-9A8694031210}" destId="{7C6178CA-AE58-4343-963F-E026CFE26C23}" srcOrd="1" destOrd="0" presId="urn:microsoft.com/office/officeart/2005/8/layout/target3"/>
    <dgm:cxn modelId="{881E21ED-3E47-4110-AD99-2D4B9FB1E133}" type="presParOf" srcId="{B136CAC5-1C3C-4AA1-B7E2-9A8694031210}" destId="{7B398303-330A-406F-BEF3-66F024844E22}" srcOrd="2" destOrd="0" presId="urn:microsoft.com/office/officeart/2005/8/layout/target3"/>
    <dgm:cxn modelId="{2E15B521-D9F7-475D-9A67-059FA72F72B7}" type="presParOf" srcId="{B136CAC5-1C3C-4AA1-B7E2-9A8694031210}" destId="{0C16BEAD-526B-4BDD-AEEF-93503D9CB908}" srcOrd="3" destOrd="0" presId="urn:microsoft.com/office/officeart/2005/8/layout/target3"/>
    <dgm:cxn modelId="{0BC9508E-54D4-4B86-807B-C8BAE81E459F}" type="presParOf" srcId="{B136CAC5-1C3C-4AA1-B7E2-9A8694031210}" destId="{CECFDE67-8DBC-4624-8E2E-6CE1E32E500B}" srcOrd="4" destOrd="0" presId="urn:microsoft.com/office/officeart/2005/8/layout/target3"/>
    <dgm:cxn modelId="{B5BE41C0-2F34-4A2D-B4D7-F5B543127A90}" type="presParOf" srcId="{B136CAC5-1C3C-4AA1-B7E2-9A8694031210}" destId="{1BB68C66-7C83-40BA-84EA-08485F7E88CB}" srcOrd="5" destOrd="0" presId="urn:microsoft.com/office/officeart/2005/8/layout/target3"/>
    <dgm:cxn modelId="{5845D9CD-5C96-47FC-9089-7F20EEE063BE}" type="presParOf" srcId="{B136CAC5-1C3C-4AA1-B7E2-9A8694031210}" destId="{B08D55E2-8F68-473E-B235-D376FD0FDFD3}" srcOrd="6" destOrd="0" presId="urn:microsoft.com/office/officeart/2005/8/layout/target3"/>
    <dgm:cxn modelId="{913E2F09-6CF8-470F-9786-D1E939EAF10B}" type="presParOf" srcId="{B136CAC5-1C3C-4AA1-B7E2-9A8694031210}" destId="{DD9555DC-811F-4620-98B6-46BB76DA33E1}" srcOrd="7" destOrd="0" presId="urn:microsoft.com/office/officeart/2005/8/layout/target3"/>
    <dgm:cxn modelId="{BE5A4361-8C3E-4EC6-A71D-67D2CCD3A438}" type="presParOf" srcId="{B136CAC5-1C3C-4AA1-B7E2-9A8694031210}" destId="{BAA514D9-E978-405D-8F97-47859FDDFDAB}" srcOrd="8" destOrd="0" presId="urn:microsoft.com/office/officeart/2005/8/layout/target3"/>
    <dgm:cxn modelId="{696CE328-74A8-4F92-A76E-6340629D7430}" type="presParOf" srcId="{B136CAC5-1C3C-4AA1-B7E2-9A8694031210}" destId="{E86AA512-9DFC-4018-8BA5-AF8BADC810E4}" srcOrd="9" destOrd="0" presId="urn:microsoft.com/office/officeart/2005/8/layout/target3"/>
    <dgm:cxn modelId="{79649750-A154-4096-91E5-AAF6A320833F}" type="presParOf" srcId="{B136CAC5-1C3C-4AA1-B7E2-9A8694031210}" destId="{A940C145-F329-48E9-B998-B3B5E0090927}" srcOrd="10" destOrd="0" presId="urn:microsoft.com/office/officeart/2005/8/layout/target3"/>
    <dgm:cxn modelId="{C54D4A59-DF23-4C9E-AED4-5DD5B4A05E67}" type="presParOf" srcId="{B136CAC5-1C3C-4AA1-B7E2-9A8694031210}" destId="{6ABD85C6-12FE-4049-BC8B-4EF838FEC4FA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0.00875</cdr:x>
      <cdr:y>0.1591</cdr:y>
    </cdr:from>
    <cdr:to>
      <cdr:x>0.64758</cdr:x>
      <cdr:y>0.34994</cdr:y>
    </cdr:to>
    <cdr:sp macro="" textlink="">
      <cdr:nvSpPr>
        <cdr:cNvPr id="2" name="pole tekstowe 1"/>
        <cdr:cNvSpPr txBox="1"/>
      </cdr:nvSpPr>
      <cdr:spPr>
        <a:xfrm xmlns:a="http://schemas.openxmlformats.org/drawingml/2006/main">
          <a:off x="72008" y="720080"/>
          <a:ext cx="5257353" cy="863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400" b="1" dirty="0" smtClean="0">
              <a:latin typeface="+mn-lt"/>
              <a:ea typeface="+mn-ea"/>
              <a:cs typeface="+mn-cs"/>
            </a:rPr>
            <a:t>Całkowita wartość projektu:  </a:t>
          </a:r>
          <a:r>
            <a:rPr lang="pl-PL" sz="1400" b="1" dirty="0">
              <a:latin typeface="+mn-lt"/>
              <a:ea typeface="+mn-ea"/>
              <a:cs typeface="+mn-cs"/>
            </a:rPr>
            <a:t>2 596 </a:t>
          </a:r>
          <a:r>
            <a:rPr lang="pl-PL" sz="1400" b="1" dirty="0" smtClean="0">
              <a:latin typeface="+mn-lt"/>
              <a:ea typeface="+mn-ea"/>
              <a:cs typeface="+mn-cs"/>
            </a:rPr>
            <a:t>070,38 zł</a:t>
          </a:r>
        </a:p>
        <a:p xmlns:a="http://schemas.openxmlformats.org/drawingml/2006/main">
          <a:endParaRPr lang="pl-PL" sz="1200" b="1" dirty="0" smtClean="0">
            <a:latin typeface="+mn-lt"/>
            <a:ea typeface="+mn-ea"/>
            <a:cs typeface="+mn-cs"/>
          </a:endParaRPr>
        </a:p>
        <a:p xmlns:a="http://schemas.openxmlformats.org/drawingml/2006/main">
          <a:r>
            <a:rPr lang="pl-PL" sz="1400" b="1" dirty="0" smtClean="0"/>
            <a:t>Koszty kwalifikowalne projektu:  </a:t>
          </a:r>
          <a:r>
            <a:rPr lang="pl-PL" sz="1400" b="1" dirty="0" smtClean="0">
              <a:latin typeface="+mn-lt"/>
              <a:ea typeface="+mn-ea"/>
              <a:cs typeface="+mn-cs"/>
            </a:rPr>
            <a:t>2 </a:t>
          </a:r>
          <a:r>
            <a:rPr lang="pl-PL" sz="1400" b="1" dirty="0">
              <a:latin typeface="+mn-lt"/>
              <a:ea typeface="+mn-ea"/>
              <a:cs typeface="+mn-cs"/>
            </a:rPr>
            <a:t>516 </a:t>
          </a:r>
          <a:r>
            <a:rPr lang="pl-PL" sz="1400" b="1" dirty="0" smtClean="0">
              <a:latin typeface="+mn-lt"/>
              <a:ea typeface="+mn-ea"/>
              <a:cs typeface="+mn-cs"/>
            </a:rPr>
            <a:t>690,88 zł</a:t>
          </a:r>
          <a:endParaRPr lang="pl-PL" sz="1400" dirty="0"/>
        </a:p>
      </cdr:txBody>
    </cdr:sp>
  </cdr:relSizeAnchor>
  <cdr:relSizeAnchor xmlns:cdr="http://schemas.openxmlformats.org/drawingml/2006/chartDrawing">
    <cdr:from>
      <cdr:x>0.315</cdr:x>
      <cdr:y>0.41366</cdr:y>
    </cdr:from>
    <cdr:to>
      <cdr:x>0.46374</cdr:x>
      <cdr:y>0.46139</cdr:y>
    </cdr:to>
    <cdr:sp macro="" textlink="">
      <cdr:nvSpPr>
        <cdr:cNvPr id="3" name="pole tekstowe 2"/>
        <cdr:cNvSpPr txBox="1"/>
      </cdr:nvSpPr>
      <cdr:spPr>
        <a:xfrm xmlns:a="http://schemas.openxmlformats.org/drawingml/2006/main">
          <a:off x="2592288" y="1872208"/>
          <a:ext cx="122413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000" b="1" dirty="0" smtClean="0"/>
            <a:t>456.883,14 zł</a:t>
          </a:r>
          <a:endParaRPr lang="pl-PL" sz="1000" b="1" dirty="0"/>
        </a:p>
      </cdr:txBody>
    </cdr:sp>
  </cdr:relSizeAnchor>
  <cdr:relSizeAnchor xmlns:cdr="http://schemas.openxmlformats.org/drawingml/2006/chartDrawing">
    <cdr:from>
      <cdr:x>0.1575</cdr:x>
      <cdr:y>0.6364</cdr:y>
    </cdr:from>
    <cdr:to>
      <cdr:x>0.38499</cdr:x>
      <cdr:y>0.68413</cdr:y>
    </cdr:to>
    <cdr:sp macro="" textlink="">
      <cdr:nvSpPr>
        <cdr:cNvPr id="4" name="pole tekstowe 3"/>
        <cdr:cNvSpPr txBox="1"/>
      </cdr:nvSpPr>
      <cdr:spPr>
        <a:xfrm xmlns:a="http://schemas.openxmlformats.org/drawingml/2006/main">
          <a:off x="1296144" y="2880320"/>
          <a:ext cx="1872208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1200" b="1" dirty="0">
              <a:latin typeface="+mn-lt"/>
              <a:ea typeface="+mn-ea"/>
              <a:cs typeface="+mn-cs"/>
            </a:rPr>
            <a:t>2 139 </a:t>
          </a:r>
          <a:r>
            <a:rPr lang="pl-PL" sz="1200" b="1" dirty="0" smtClean="0">
              <a:latin typeface="+mn-lt"/>
              <a:ea typeface="+mn-ea"/>
              <a:cs typeface="+mn-cs"/>
            </a:rPr>
            <a:t>187,24 zł</a:t>
          </a:r>
          <a:endParaRPr lang="pl-PL" sz="12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0673-A1D5-4E26-B540-ACAF15FCFACD}" type="datetimeFigureOut">
              <a:rPr lang="pl-PL" smtClean="0"/>
              <a:pPr/>
              <a:t>2013-05-17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3F9F05-E03C-442F-A7FD-9471E7987258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2DAC8-6965-4024-993D-3A17A03A1ACA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8C41D8-A7DB-49E1-9F02-67F4F22949E9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12A58-8ADF-4692-86B9-4336D8558057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E4C4A0-D1A5-4771-AF8D-E53BFD7BD5A6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CE73CB-D5DB-4B0F-BB3C-2F2DEAA34C83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59BB809-77CC-4D92-B411-380E9EEB4B99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9EF65-AC16-4FAC-86DE-6D712B75E84B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0331AF-EC66-451C-8CB7-987959C6948A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46F8F2B-4007-4749-8AA7-5DC4FD55BC0F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CDDD308-1E2A-4AAF-80BF-6EE572A2BE57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8A24F6-20D6-48FD-8D3B-656ED5FB2A00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F499B6B-7D67-41A6-B078-9546A843EFA5}" type="datetime1">
              <a:rPr lang="pl-PL" smtClean="0"/>
              <a:pPr/>
              <a:t>2013-05-17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032BDC3-A570-481C-A129-3F3A9A63F96B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newsflash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mailto:um@kruszwica.um.gov.p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1844824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>Rewitalizacja starej części miasta w Kruszwicy – etap I</a:t>
            </a:r>
            <a:endParaRPr lang="pl-PL" dirty="0"/>
          </a:p>
        </p:txBody>
      </p:sp>
      <p:pic>
        <p:nvPicPr>
          <p:cNvPr id="5" name="Obraz 4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1802566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4" name="pole tekstowe 3"/>
          <p:cNvSpPr txBox="1"/>
          <p:nvPr/>
        </p:nvSpPr>
        <p:spPr>
          <a:xfrm>
            <a:off x="1259632" y="3284984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 (Tekst podstawowy)"/>
              </a:rPr>
              <a:t>nr projektu:  RPKP 07.01.00-04-028/12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 (Tekst podstawowy)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79512" y="6165304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Kruszwica,  maj 2013r.</a:t>
            </a:r>
            <a:endParaRPr lang="pl-PL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Pankowska\Pulpit\mapy\powiat.JPG"/>
          <p:cNvPicPr>
            <a:picLocks noChangeAspect="1" noChangeArrowheads="1"/>
          </p:cNvPicPr>
          <p:nvPr/>
        </p:nvPicPr>
        <p:blipFill>
          <a:blip r:embed="rId2" cstate="print"/>
          <a:srcRect r="52362"/>
          <a:stretch>
            <a:fillRect/>
          </a:stretch>
        </p:blipFill>
        <p:spPr bwMode="auto">
          <a:xfrm>
            <a:off x="4860032" y="980728"/>
            <a:ext cx="3994134" cy="4248472"/>
          </a:xfrm>
          <a:prstGeom prst="rect">
            <a:avLst/>
          </a:prstGeom>
          <a:noFill/>
        </p:spPr>
      </p:pic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3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124744"/>
            <a:ext cx="4608512" cy="4525963"/>
          </a:xfrm>
        </p:spPr>
        <p:txBody>
          <a:bodyPr>
            <a:normAutofit/>
          </a:bodyPr>
          <a:lstStyle/>
          <a:p>
            <a:pPr marL="0" indent="355600" algn="just">
              <a:buNone/>
            </a:pPr>
            <a:r>
              <a:rPr lang="pl-PL" sz="1900" dirty="0" smtClean="0"/>
              <a:t>Gmina Kruszwica położona jest </a:t>
            </a:r>
            <a:br>
              <a:rPr lang="pl-PL" sz="1900" dirty="0" smtClean="0"/>
            </a:br>
            <a:r>
              <a:rPr lang="pl-PL" sz="1900" dirty="0" smtClean="0"/>
              <a:t>w południowej części województwa kujawsko-pomorskiego, w powiecie inowrocławskim. </a:t>
            </a:r>
          </a:p>
          <a:p>
            <a:pPr marL="0" indent="355600" algn="just">
              <a:buNone/>
            </a:pPr>
            <a:r>
              <a:rPr lang="pl-PL" sz="1900" dirty="0" smtClean="0"/>
              <a:t>Pod względem zajmowanych powierzchni, należy do największych gmin województwa kujawsko-pomorskiego. </a:t>
            </a:r>
          </a:p>
          <a:p>
            <a:pPr marL="0" indent="355600" algn="just">
              <a:buNone/>
            </a:pPr>
            <a:r>
              <a:rPr lang="pl-PL" sz="1900" dirty="0" smtClean="0"/>
              <a:t>Zajmuje powierzchnię 26.219 ha, </a:t>
            </a:r>
            <a:br>
              <a:rPr lang="pl-PL" sz="1900" dirty="0" smtClean="0"/>
            </a:br>
            <a:r>
              <a:rPr lang="pl-PL" sz="1900" dirty="0" smtClean="0"/>
              <a:t>z czego 664 ha zajmuje miasto, </a:t>
            </a:r>
            <a:br>
              <a:rPr lang="pl-PL" sz="1900" dirty="0" smtClean="0"/>
            </a:br>
            <a:r>
              <a:rPr lang="pl-PL" sz="1900" dirty="0" smtClean="0"/>
              <a:t>a 25.555 ha obszary wiejskie.</a:t>
            </a:r>
            <a:endParaRPr lang="pl-PL" sz="19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6948264" y="3789040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y 8"/>
          <p:cNvCxnSpPr/>
          <p:nvPr/>
        </p:nvCxnSpPr>
        <p:spPr>
          <a:xfrm>
            <a:off x="7092280" y="3933056"/>
            <a:ext cx="7200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rmAutofit/>
          </a:bodyPr>
          <a:lstStyle/>
          <a:p>
            <a:pPr marL="0" indent="531813">
              <a:buNone/>
            </a:pPr>
            <a:r>
              <a:rPr lang="pl-PL" dirty="0" smtClean="0"/>
              <a:t>Miasto znajduje się w samym sercu Nadgoplańskiego Parku Tysiąclecia i jest ośrodkiem przemysłowo – rolniczym z dobrze rozwiniętym przemysłem spożywczym.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</a:t>
            </a:fld>
            <a:endParaRPr lang="pl-PL"/>
          </a:p>
        </p:txBody>
      </p:sp>
      <p:pic>
        <p:nvPicPr>
          <p:cNvPr id="10" name="Obraz 9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996952"/>
            <a:ext cx="4226049" cy="2860865"/>
          </a:xfrm>
          <a:prstGeom prst="rect">
            <a:avLst/>
          </a:prstGeom>
          <a:ln w="127000" cap="sq">
            <a:solidFill>
              <a:schemeClr val="accent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Obraz 10" descr="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140968"/>
            <a:ext cx="3888432" cy="2660507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pole tekstowe 8"/>
          <p:cNvSpPr txBox="1"/>
          <p:nvPr/>
        </p:nvSpPr>
        <p:spPr>
          <a:xfrm>
            <a:off x="7236296" y="5445224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83568" y="5805264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851920" y="1196752"/>
            <a:ext cx="49685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/>
              <a:t>Kruszwica, to jedno z najświetniejszych stołecznych grodów Polski Piastów, malowniczo położona nad jeziorem Gopło.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Wchodząc na szczyt wieży zobaczysz piękno ziemi nadgoplańskiej -  rozległą równinę kujawską, błękitną wstęgę Gopła oraz  urokliwą panoramę miasta.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Z Kruszwicą i Gopłem, słynnym ongiś „More </a:t>
            </a:r>
            <a:r>
              <a:rPr lang="pl-PL" dirty="0" err="1" smtClean="0"/>
              <a:t>Polonorum</a:t>
            </a:r>
            <a:r>
              <a:rPr lang="pl-PL" dirty="0" smtClean="0"/>
              <a:t>” wiąże się wiele mitów i legend, które przez wieki kształtowały świadomość kolejnych pokoleń Polaków. </a:t>
            </a:r>
          </a:p>
          <a:p>
            <a:endParaRPr lang="pl-PL" dirty="0" smtClean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4</a:t>
            </a:fld>
            <a:endParaRPr lang="pl-PL"/>
          </a:p>
        </p:txBody>
      </p:sp>
      <p:pic>
        <p:nvPicPr>
          <p:cNvPr id="8" name="Obraz 7" descr="bez tytuł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052736"/>
            <a:ext cx="3009900" cy="4514850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395536" y="5229200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pic>
        <p:nvPicPr>
          <p:cNvPr id="7" name="Symbol zastępczy zawartości 6" descr="1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1124744"/>
            <a:ext cx="3394472" cy="4525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067944" y="980729"/>
            <a:ext cx="468052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31813" algn="just"/>
            <a:r>
              <a:rPr lang="pl-PL" dirty="0" smtClean="0"/>
              <a:t>Historia miasta oraz legendy, od wieków fascynują swoją tajemniczością, są swoistym magnesem przyciągającym turystów, pragnących poznać miejsce, </a:t>
            </a:r>
            <a:br>
              <a:rPr lang="pl-PL" dirty="0" smtClean="0"/>
            </a:br>
            <a:r>
              <a:rPr lang="pl-PL" dirty="0" smtClean="0"/>
              <a:t>w którym myszy zjadły króla Popiela </a:t>
            </a:r>
            <a:br>
              <a:rPr lang="pl-PL" dirty="0" smtClean="0"/>
            </a:br>
            <a:r>
              <a:rPr lang="pl-PL" dirty="0" smtClean="0"/>
              <a:t>i gdzie narodziła się dynastia Piastów.</a:t>
            </a:r>
          </a:p>
          <a:p>
            <a:pPr indent="531813" algn="just"/>
            <a:endParaRPr lang="pl-PL" dirty="0" smtClean="0"/>
          </a:p>
          <a:p>
            <a:pPr indent="531813" algn="just"/>
            <a:r>
              <a:rPr lang="pl-PL" dirty="0" smtClean="0"/>
              <a:t>Wędrując brzegiem Gopła warto zwrócić uwagę na najcenniejszy zabytek Kruszwicy i niepisany symbol miasta – ceglaną, gotycką wieżę samotnie stojącą na Wzgórzu Zamkowym u nasady Półwyspu Rzępowskiego.</a:t>
            </a:r>
          </a:p>
          <a:p>
            <a:pPr indent="531813" algn="just"/>
            <a:endParaRPr lang="pl-PL" dirty="0" smtClean="0"/>
          </a:p>
          <a:p>
            <a:pPr indent="531813" algn="just"/>
            <a:endParaRPr lang="pl-PL" sz="1050" dirty="0" smtClean="0"/>
          </a:p>
          <a:p>
            <a:pPr indent="531813" algn="just"/>
            <a:endParaRPr lang="pl-PL" sz="1050" dirty="0" smtClean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5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10" name="Symbol zastępczy zawartości 9"/>
          <p:cNvSpPr>
            <a:spLocks noGrp="1"/>
          </p:cNvSpPr>
          <p:nvPr>
            <p:ph idx="1"/>
          </p:nvPr>
        </p:nvSpPr>
        <p:spPr>
          <a:xfrm>
            <a:off x="3635896" y="1196752"/>
            <a:ext cx="5256584" cy="2664296"/>
          </a:xfrm>
        </p:spPr>
        <p:txBody>
          <a:bodyPr>
            <a:normAutofit/>
          </a:bodyPr>
          <a:lstStyle/>
          <a:p>
            <a:pPr marL="0" indent="531813" algn="just">
              <a:buNone/>
            </a:pPr>
            <a:r>
              <a:rPr lang="pl-PL" sz="2400" dirty="0" smtClean="0"/>
              <a:t>Na wschodnim brzegu Gopła natomiast wznosi się kolegiata </a:t>
            </a:r>
            <a:br>
              <a:rPr lang="pl-PL" sz="2400" dirty="0" smtClean="0"/>
            </a:br>
            <a:r>
              <a:rPr lang="pl-PL" sz="2400" dirty="0" smtClean="0"/>
              <a:t>p.w. św. Piotra i Pawła.</a:t>
            </a:r>
          </a:p>
          <a:p>
            <a:pPr>
              <a:buNone/>
            </a:pPr>
            <a:endParaRPr lang="pl-PL" sz="2000" dirty="0"/>
          </a:p>
        </p:txBody>
      </p:sp>
      <p:pic>
        <p:nvPicPr>
          <p:cNvPr id="11" name="Obraz 10" descr="7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980729"/>
            <a:ext cx="3240360" cy="22317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Obraz 11" descr="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708920"/>
            <a:ext cx="3898801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pole tekstowe 12"/>
          <p:cNvSpPr txBox="1"/>
          <p:nvPr/>
        </p:nvSpPr>
        <p:spPr>
          <a:xfrm>
            <a:off x="323528" y="3356992"/>
            <a:ext cx="43204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850" algn="just"/>
            <a:r>
              <a:rPr lang="pl-PL" sz="2000" dirty="0" smtClean="0"/>
              <a:t>Kruszwicka kolegiata jest najstarszą na Kujawach i jedną z najstarszych w Polsce, kamienną bazyliką, wybudowaną w stylu romańskim w I połowie XII wieku.</a:t>
            </a:r>
            <a:endParaRPr lang="pl-PL" sz="2000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6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39552" y="1052736"/>
            <a:ext cx="8229600" cy="4824536"/>
          </a:xfrm>
        </p:spPr>
        <p:txBody>
          <a:bodyPr>
            <a:normAutofit/>
          </a:bodyPr>
          <a:lstStyle/>
          <a:p>
            <a:pPr marL="2238375" indent="531813" algn="just">
              <a:buNone/>
            </a:pPr>
            <a:r>
              <a:rPr lang="pl-PL" sz="1800" dirty="0" smtClean="0"/>
              <a:t>Na zachodnim brzeg jeziora znajduje się kruszwicka „starówka”, która skupia się wokół prostokątnego rynku. </a:t>
            </a:r>
          </a:p>
          <a:p>
            <a:pPr marL="4845050" indent="533400" algn="just">
              <a:buNone/>
            </a:pPr>
            <a:endParaRPr lang="pl-PL" sz="1000" dirty="0" smtClean="0"/>
          </a:p>
          <a:p>
            <a:pPr marL="2238375" indent="546100" algn="just">
              <a:buNone/>
            </a:pPr>
            <a:r>
              <a:rPr lang="pl-PL" sz="1800" dirty="0" smtClean="0"/>
              <a:t>W miejscu dawnego drewnianego kościoła św. Klemensa stoi pobudowany w latach 1926-1929 kościół p.w. św. Teresy.</a:t>
            </a:r>
          </a:p>
          <a:p>
            <a:pPr marL="0" indent="531813" algn="just">
              <a:buNone/>
            </a:pPr>
            <a:endParaRPr lang="pl-PL" sz="2000" dirty="0" smtClean="0"/>
          </a:p>
          <a:p>
            <a:pPr marL="0" indent="531813" algn="just">
              <a:buNone/>
            </a:pPr>
            <a:endParaRPr lang="pl-PL" sz="2000" dirty="0" smtClean="0"/>
          </a:p>
          <a:p>
            <a:pPr marL="0" indent="531813" algn="just">
              <a:buNone/>
            </a:pPr>
            <a:endParaRPr lang="pl-PL" sz="2000" dirty="0" smtClean="0"/>
          </a:p>
          <a:p>
            <a:pPr marL="0" indent="531813" algn="just">
              <a:buNone/>
            </a:pPr>
            <a:endParaRPr lang="pl-PL" sz="2400" dirty="0" smtClean="0"/>
          </a:p>
          <a:p>
            <a:pPr marL="0" indent="531813" algn="just">
              <a:buNone/>
            </a:pPr>
            <a:r>
              <a:rPr lang="pl-PL" sz="1800" dirty="0" smtClean="0"/>
              <a:t>Zabytkowe Stare Miasto stanowi niepowtarzalną wartość kulturową, z której cała Kruszwica czerpie swą tożsamość i atrakcyjność. Wartość ta jednak może się deprecjonować, jeśli nie będzie się o nią odpowiednio dbać.</a:t>
            </a:r>
            <a:endParaRPr lang="pl-PL" sz="18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pic>
        <p:nvPicPr>
          <p:cNvPr id="7" name="Obraz 6" descr="7d.JPG"/>
          <p:cNvPicPr>
            <a:picLocks noChangeAspect="1"/>
          </p:cNvPicPr>
          <p:nvPr/>
        </p:nvPicPr>
        <p:blipFill>
          <a:blip r:embed="rId3" cstate="print"/>
          <a:srcRect r="3722"/>
          <a:stretch>
            <a:fillRect/>
          </a:stretch>
        </p:blipFill>
        <p:spPr>
          <a:xfrm>
            <a:off x="5508104" y="2564904"/>
            <a:ext cx="2448272" cy="20095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Documents and Settings\Pankowska\Pulpit\info_8nmJbP.jpg"/>
          <p:cNvPicPr>
            <a:picLocks noChangeAspect="1" noChangeArrowheads="1"/>
          </p:cNvPicPr>
          <p:nvPr/>
        </p:nvPicPr>
        <p:blipFill>
          <a:blip r:embed="rId4" cstate="print"/>
          <a:srcRect t="11638" b="8837"/>
          <a:stretch>
            <a:fillRect/>
          </a:stretch>
        </p:blipFill>
        <p:spPr bwMode="auto">
          <a:xfrm>
            <a:off x="131979" y="1124744"/>
            <a:ext cx="2570133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7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323528" y="3861048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Fot. R. Koliński</a:t>
            </a:r>
            <a:endParaRPr lang="pl-PL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pPr marL="0" indent="450850" algn="just">
              <a:buNone/>
            </a:pPr>
            <a:endParaRPr lang="pl-PL" sz="2400" dirty="0" smtClean="0"/>
          </a:p>
          <a:p>
            <a:pPr marL="0" indent="450850" algn="just">
              <a:buNone/>
            </a:pPr>
            <a:r>
              <a:rPr lang="pl-PL" sz="2400" dirty="0" smtClean="0"/>
              <a:t>Niestety obecnie zły stan techniczny dróg, częste awarie kanalizacji i mało estetyczny wygląd tego obszaru poza tym, że zagraża bezpieczeństwu użytkowników, to również zniechęca zarówno mieszkańców jak i turystów do korzystania </a:t>
            </a:r>
            <a:br>
              <a:rPr lang="pl-PL" sz="2400" dirty="0" smtClean="0"/>
            </a:br>
            <a:r>
              <a:rPr lang="pl-PL" sz="2400" dirty="0" smtClean="0"/>
              <a:t>z obiektów w tym rejonie. Skutkuje to migracją społeczności lokalnej w bardziej atrakcyjne regiony oraz brakiem zainteresowania potencjalnych inwestorów do prowadzenia działalności na tym terenie.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8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680520"/>
          </a:xfrm>
        </p:spPr>
        <p:txBody>
          <a:bodyPr>
            <a:normAutofit/>
          </a:bodyPr>
          <a:lstStyle/>
          <a:p>
            <a:pPr marL="0" indent="531813" algn="just">
              <a:buNone/>
              <a:tabLst>
                <a:tab pos="177800" algn="l"/>
              </a:tabLst>
            </a:pPr>
            <a:r>
              <a:rPr lang="pl-PL" dirty="0" smtClean="0"/>
              <a:t>Realizacja projektu pn. „Rewitalizacja starej części miasta w Kruszwicy – etap I” w dużym stopniu wpłynie na poprawę zdegradowanej infrastruktury w starej części miasta (obszar A) oraz rozwój turystyki. </a:t>
            </a:r>
          </a:p>
          <a:p>
            <a:pPr marL="0" indent="531813" algn="just">
              <a:buNone/>
              <a:tabLst>
                <a:tab pos="177800" algn="l"/>
              </a:tabLst>
            </a:pPr>
            <a:r>
              <a:rPr lang="pl-PL" dirty="0" smtClean="0"/>
              <a:t>Po realizacji projektu otoczenie będzie bardziej estetyczne i przyjazne. Zabytki Miasta będą bardziej eksponowane i promowane, co zwiększy ich atrakcyjność i przyciągnie większą liczbę turystów. 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9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531813" algn="just">
              <a:buNone/>
              <a:tabLst>
                <a:tab pos="177800" algn="l"/>
              </a:tabLst>
            </a:pPr>
            <a:r>
              <a:rPr lang="pl-PL" dirty="0" smtClean="0"/>
              <a:t>Rewitalizacja starej części miasta poprawi warunki życia mieszkańców tej okolicy, zwiększy atrakcyjność gospodarczą tego terenu oraz sprawi, że miasto i gmina będzie atrakcyjnym miejscem wypoczynku, zarówno wakacyjnego - pobytowego i krajoznawczego. </a:t>
            </a:r>
          </a:p>
          <a:p>
            <a:pPr marL="0" indent="531813" algn="just">
              <a:buNone/>
              <a:tabLst>
                <a:tab pos="177800" algn="l"/>
              </a:tabLst>
            </a:pPr>
            <a:r>
              <a:rPr lang="pl-PL" dirty="0" smtClean="0"/>
              <a:t>Po przebudowie miejsce to będzie stanowić doskonałe miejsce dla okazjonalnie organizowanych imprez ale również stanie się ulubionym miejscem wypoczynku wielu kruszwiczan.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10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rmAutofit lnSpcReduction="10000"/>
          </a:bodyPr>
          <a:lstStyle/>
          <a:p>
            <a:pPr marL="0" indent="531813" algn="ctr">
              <a:buNone/>
            </a:pPr>
            <a:r>
              <a:rPr lang="pl-PL" sz="2800" dirty="0" smtClean="0"/>
              <a:t>Projekt pn. „</a:t>
            </a:r>
            <a:r>
              <a:rPr lang="pl-PL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Rewitalizacja starej części miasta w Kruszwicy – etap I</a:t>
            </a:r>
            <a:r>
              <a:rPr lang="pl-PL" sz="2800" dirty="0" smtClean="0"/>
              <a:t>” realizowany jest przy współudziale środków unijnych </a:t>
            </a:r>
          </a:p>
          <a:p>
            <a:pPr marL="0" indent="531813" algn="ctr">
              <a:buNone/>
            </a:pPr>
            <a:r>
              <a:rPr lang="pl-PL" sz="2800" dirty="0" smtClean="0"/>
              <a:t>w ramach Europejskiego Funduszu Rozwoju Regionalnego </a:t>
            </a:r>
          </a:p>
          <a:p>
            <a:pPr marL="0" indent="531813" algn="ctr">
              <a:buNone/>
            </a:pPr>
            <a:r>
              <a:rPr lang="pl-PL" sz="2800" dirty="0" smtClean="0"/>
              <a:t>działania 7.1 Rewitalizacja zdegradowanych dzielnic miast</a:t>
            </a:r>
            <a:r>
              <a:rPr lang="pl-PL" sz="2800" b="1" dirty="0" smtClean="0"/>
              <a:t> </a:t>
            </a:r>
          </a:p>
          <a:p>
            <a:pPr marL="0" indent="531813" algn="ctr">
              <a:buNone/>
            </a:pPr>
            <a:r>
              <a:rPr lang="pl-PL" sz="2800" dirty="0" smtClean="0"/>
              <a:t>Regionalnego Programu Operacyjnego Województwa Kujawsko – Pomorskiego </a:t>
            </a:r>
          </a:p>
          <a:p>
            <a:pPr marL="0" indent="531813" algn="ctr">
              <a:buNone/>
            </a:pPr>
            <a:r>
              <a:rPr lang="pl-PL" sz="2800" dirty="0" smtClean="0"/>
              <a:t>na lata 2007 – 2013</a:t>
            </a:r>
            <a:r>
              <a:rPr lang="pl-PL" sz="2800" b="1" dirty="0" smtClean="0"/>
              <a:t> </a:t>
            </a:r>
            <a:endParaRPr lang="pl-PL" sz="2800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11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4752528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pl-PL" sz="2800" dirty="0" smtClean="0"/>
              <a:t>W celu efektywnego administrowania projektem pn. </a:t>
            </a:r>
            <a:r>
              <a:rPr lang="pl-P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„Rewitalizacja starej części miasta w Kruszwicy – etap I”</a:t>
            </a:r>
            <a:r>
              <a:rPr lang="pl-PL" sz="2800" dirty="0" smtClean="0"/>
              <a:t> na mocy Zarządzenia Burmistrza powołany został 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Zespół Projektowy</a:t>
            </a:r>
            <a:r>
              <a:rPr lang="pl-PL" sz="2800" dirty="0" smtClean="0"/>
              <a:t>, którego zadaniem jest zapewnienie sprawnej realizacji </a:t>
            </a:r>
            <a:r>
              <a:rPr lang="pl-PL" sz="2800" smtClean="0"/>
              <a:t>przedsięwzięcia inwestycyjnego. </a:t>
            </a:r>
            <a:endParaRPr lang="pl-PL" sz="2800" dirty="0" smtClean="0"/>
          </a:p>
          <a:p>
            <a:pPr marL="0" indent="0" algn="ctr">
              <a:buNone/>
            </a:pPr>
            <a:endParaRPr lang="pl-PL" sz="2800" dirty="0" smtClean="0"/>
          </a:p>
          <a:p>
            <a:pPr marL="0" indent="0" algn="just">
              <a:buNone/>
            </a:pPr>
            <a:r>
              <a:rPr lang="pl-PL" sz="2800" dirty="0" smtClean="0"/>
              <a:t>W skład Zespołu wchodzą pracownicy Referatu Planowania, Inwestycji </a:t>
            </a:r>
            <a:br>
              <a:rPr lang="pl-PL" sz="2800" dirty="0" smtClean="0"/>
            </a:br>
            <a:r>
              <a:rPr lang="pl-PL" sz="2800" dirty="0" smtClean="0"/>
              <a:t>i Funduszy Zewnętrznych Urzędu Miejskiego w Kruszwicy: 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Pani Monika Winiarczyk </a:t>
            </a:r>
            <a:r>
              <a:rPr lang="pl-PL" sz="2800" dirty="0" smtClean="0"/>
              <a:t>– Koordynator Projektu i jednocześnie osoba </a:t>
            </a:r>
            <a:br>
              <a:rPr lang="pl-PL" sz="2800" dirty="0" smtClean="0"/>
            </a:br>
            <a:r>
              <a:rPr lang="pl-PL" sz="2800" dirty="0" smtClean="0"/>
              <a:t>ds. zamówień publicznych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 Krzysztof Piątek </a:t>
            </a:r>
            <a:r>
              <a:rPr lang="pl-PL" sz="2800" dirty="0" smtClean="0"/>
              <a:t>– osoba od spraw technicznych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 Rafał Świerczyński </a:t>
            </a:r>
            <a:r>
              <a:rPr lang="pl-PL" sz="2800" dirty="0" smtClean="0"/>
              <a:t>- osoba od spraw technicznych</a:t>
            </a:r>
          </a:p>
          <a:p>
            <a:pPr marL="177800" indent="-177800" algn="just">
              <a:buFont typeface="Wingdings" pitchFamily="2" charset="2"/>
              <a:buChar char="v"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Pani Justyna Pankowska </a:t>
            </a:r>
            <a:r>
              <a:rPr lang="pl-PL" sz="2800" dirty="0" smtClean="0"/>
              <a:t>– osoba od spraw finansowych </a:t>
            </a:r>
            <a:br>
              <a:rPr lang="pl-PL" sz="2800" dirty="0" smtClean="0"/>
            </a:br>
            <a:r>
              <a:rPr lang="pl-PL" sz="2800" dirty="0" smtClean="0"/>
              <a:t>i organizacyjnych</a:t>
            </a:r>
          </a:p>
          <a:p>
            <a:pPr marL="0" indent="0" algn="just">
              <a:buNone/>
            </a:pPr>
            <a:r>
              <a:rPr lang="pl-PL" sz="2800" dirty="0" smtClean="0"/>
              <a:t> </a:t>
            </a:r>
          </a:p>
          <a:p>
            <a:pPr marL="0" indent="0" algn="ctr">
              <a:buNone/>
            </a:pPr>
            <a:r>
              <a:rPr lang="pl-PL" sz="2600" dirty="0" smtClean="0"/>
              <a:t>Członkowie zespołu projektowego będą odpowiedzialni przede wszystkim za przygotowanie postępowań przetargowych, prowadzenie inwestycji, rozliczenie projektu, monitorowanie wskaźników, sprawozdawczość oraz promocję projektu. 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12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1124744"/>
            <a:ext cx="8568952" cy="1656184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pl-PL" dirty="0" smtClean="0"/>
              <a:t>W dniu 23.04.2013r. Burmistrz Kruszwicy </a:t>
            </a:r>
          </a:p>
          <a:p>
            <a:pPr algn="ctr">
              <a:buNone/>
            </a:pPr>
            <a:r>
              <a:rPr lang="pl-PL" dirty="0" smtClean="0"/>
              <a:t>podpisał umowę o dofinansowanie projektu </a:t>
            </a:r>
          </a:p>
          <a:p>
            <a:pPr algn="ctr">
              <a:buNone/>
            </a:pPr>
            <a:r>
              <a:rPr lang="pl-PL" dirty="0" smtClean="0"/>
              <a:t>nr </a:t>
            </a: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RPKP.07.01.00-04-028/12 </a:t>
            </a:r>
          </a:p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pn. Rewitalizacja starej części miasta w Kruszwicy – etap I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l-P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13</a:t>
            </a:fld>
            <a:endParaRPr lang="pl-PL"/>
          </a:p>
        </p:txBody>
      </p:sp>
      <p:sp>
        <p:nvSpPr>
          <p:cNvPr id="5" name="Zwój poziomy 4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dirty="0"/>
          </a:p>
        </p:txBody>
      </p:sp>
      <p:pic>
        <p:nvPicPr>
          <p:cNvPr id="7" name="Obraz 6" descr="P4230132.JPG"/>
          <p:cNvPicPr>
            <a:picLocks noChangeAspect="1"/>
          </p:cNvPicPr>
          <p:nvPr/>
        </p:nvPicPr>
        <p:blipFill>
          <a:blip r:embed="rId2" cstate="print"/>
          <a:srcRect r="15909"/>
          <a:stretch>
            <a:fillRect/>
          </a:stretch>
        </p:blipFill>
        <p:spPr>
          <a:xfrm>
            <a:off x="467544" y="2924944"/>
            <a:ext cx="2987240" cy="26642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Obraz 9" descr="P42301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140968"/>
            <a:ext cx="4241455" cy="31810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graphicFrame>
        <p:nvGraphicFramePr>
          <p:cNvPr id="7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395536" y="1268760"/>
          <a:ext cx="82296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14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611560" y="1481328"/>
            <a:ext cx="7848872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pl-PL" dirty="0" smtClean="0"/>
              <a:t>Realizacja inwestycji będzie przebiegać </a:t>
            </a:r>
            <a:br>
              <a:rPr lang="pl-PL" dirty="0" smtClean="0"/>
            </a:br>
            <a:r>
              <a:rPr lang="pl-PL" dirty="0" smtClean="0"/>
              <a:t>w okresie: </a:t>
            </a:r>
          </a:p>
          <a:p>
            <a:pPr marL="0" indent="0" algn="ctr">
              <a:buNone/>
            </a:pP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kwiecień 2012 – grudzień 2013</a:t>
            </a:r>
          </a:p>
          <a:p>
            <a:pPr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15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zawartości 6"/>
          <p:cNvSpPr>
            <a:spLocks noGrp="1"/>
          </p:cNvSpPr>
          <p:nvPr>
            <p:ph idx="1"/>
          </p:nvPr>
        </p:nvSpPr>
        <p:spPr>
          <a:xfrm>
            <a:off x="611560" y="1268761"/>
            <a:ext cx="7848872" cy="446449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 PROJEKTU:</a:t>
            </a:r>
          </a:p>
          <a:p>
            <a:pPr algn="just"/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Celem nadrzędnym przedsięwzięcia</a:t>
            </a:r>
            <a:r>
              <a:rPr lang="pl-PL" dirty="0" smtClean="0"/>
              <a:t> pod nazwą „Rewitalizacja starej części miasta </a:t>
            </a:r>
            <a:br>
              <a:rPr lang="pl-PL" dirty="0" smtClean="0"/>
            </a:br>
            <a:r>
              <a:rPr lang="pl-PL" dirty="0" smtClean="0"/>
              <a:t>w Kruszwicy – etap I” jest harmonijny rozwój Kruszwicy poprzez odnowę obszarów kryzysowych na terenie miasta poprzez wielofunkcyjne wykorzystanie zdegradowanych obszarów zlokalizowanych na terenach miejskich, rozwój społeczno-gospodarczy obszarów miejskich oraz poprawa warunków życia mieszkańców miast.</a:t>
            </a:r>
            <a:endParaRPr lang="pl-PL" dirty="0"/>
          </a:p>
        </p:txBody>
      </p:sp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16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04056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pl-PL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Celem szczegółowym realizacji inwestycji</a:t>
            </a:r>
            <a:r>
              <a:rPr lang="pl-PL" sz="4000" dirty="0" smtClean="0"/>
              <a:t> jest</a:t>
            </a:r>
            <a:r>
              <a:rPr lang="pl-PL" dirty="0" smtClean="0"/>
              <a:t>:</a:t>
            </a:r>
          </a:p>
          <a:p>
            <a:pPr>
              <a:buNone/>
            </a:pPr>
            <a:endParaRPr lang="pl-PL" dirty="0" smtClean="0"/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poprawa stanu technicznego dróg i kanalizacji w starej części miasta,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 usprawnienia w ruchu komunikacyjnym,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poziomu infrastruktury turystycznej miasta,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poprawa walorów estetycznych starej części miasta,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poziomu wykorzystania zasobów przyrodniczych </a:t>
            </a:r>
            <a:br>
              <a:rPr lang="pl-PL" dirty="0" smtClean="0"/>
            </a:br>
            <a:r>
              <a:rPr lang="pl-PL" dirty="0" smtClean="0"/>
              <a:t>i kulturowych w kontekście rozwoju turystyki,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doinwestowanie infrastruktury turystycznej i rekreacyjnej,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znaczenia starej części miasta w kontekście turystycznym, społecznym i kulturalnym,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efektywne wykorzystanie środków własnych Gminy, ochrona przed aktami wandalizmu i dbałość o odnowioną infrastrukturę poprzez przyłączenie monitoringu,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zwiększenie zakresu inwestycji w mieście, zwiększenie promocji walorów turystycznych miasta, 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pl-PL" dirty="0" smtClean="0"/>
              <a:t>stworzenie szlaku turystycznego – „Spacer po starej części miasta” </a:t>
            </a:r>
            <a:br>
              <a:rPr lang="pl-PL" dirty="0" smtClean="0"/>
            </a:br>
            <a:r>
              <a:rPr lang="pl-PL" dirty="0" smtClean="0"/>
              <a:t>i utworzenie ciągów pieszych i rowerowych.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17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4810539"/>
          </a:xfrm>
        </p:spPr>
        <p:txBody>
          <a:bodyPr/>
          <a:lstStyle/>
          <a:p>
            <a:pPr marL="0" indent="0" algn="just">
              <a:buNone/>
            </a:pPr>
            <a:r>
              <a:rPr lang="pl-PL" dirty="0" smtClean="0"/>
              <a:t>Powyższe cele wpisują się w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 Lokalnego Programu Rewitalizacji na lata 2010-2015</a:t>
            </a:r>
            <a:r>
              <a:rPr lang="pl-PL" dirty="0" smtClean="0"/>
              <a:t>, które są następujące:</a:t>
            </a:r>
          </a:p>
          <a:p>
            <a:pPr marL="0" indent="0" algn="just">
              <a:buNone/>
            </a:pPr>
            <a:endParaRPr lang="pl-PL" dirty="0" smtClean="0"/>
          </a:p>
          <a:p>
            <a:r>
              <a:rPr lang="pl-PL" dirty="0" smtClean="0"/>
              <a:t>wzmocnienie potencjału turystycznego miasta,</a:t>
            </a:r>
          </a:p>
          <a:p>
            <a:pPr>
              <a:buNone/>
            </a:pPr>
            <a:endParaRPr lang="pl-PL" sz="1200" dirty="0" smtClean="0"/>
          </a:p>
          <a:p>
            <a:r>
              <a:rPr lang="pl-PL" dirty="0" smtClean="0"/>
              <a:t>zapobieganie wykluczeniu społecznemu,</a:t>
            </a:r>
          </a:p>
          <a:p>
            <a:pPr>
              <a:buNone/>
            </a:pPr>
            <a:endParaRPr lang="pl-PL" sz="1600" dirty="0" smtClean="0"/>
          </a:p>
          <a:p>
            <a:r>
              <a:rPr lang="pl-PL" dirty="0" smtClean="0"/>
              <a:t>stworzenie przyjaznych przestrzeni miejskich.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18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dirty="0" smtClean="0"/>
              <a:t>Wskazane powyżej cele ogólne i cele szczegółowe projektu są spójne z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celami ogólnymi RPO </a:t>
            </a:r>
            <a:r>
              <a:rPr lang="pl-PL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WK-P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l-PL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tj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pl-PL" dirty="0" smtClean="0"/>
              <a:t>Zwiększenie atrakcyjności województwa kujawsko-pomorskiego,</a:t>
            </a:r>
          </a:p>
          <a:p>
            <a:r>
              <a:rPr lang="pl-PL" dirty="0" smtClean="0"/>
              <a:t>Zwiększenie konkurencyjności gospodarki regionu,</a:t>
            </a:r>
          </a:p>
          <a:p>
            <a:r>
              <a:rPr lang="pl-PL" dirty="0" smtClean="0"/>
              <a:t>Poprawa poziomu i jakości życia mieszkańców.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19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W ramach projektu zakłada się poprawę stanu zdegradowanej infrastruktury technicznej </a:t>
            </a:r>
            <a:br>
              <a:rPr lang="pl-PL" dirty="0" smtClean="0"/>
            </a:br>
            <a:r>
              <a:rPr lang="pl-PL" dirty="0" smtClean="0"/>
              <a:t>w starej części miasta, co wpłynie na poprawę warunków życia mieszkańców, skutkujących ich aktywizacją społeczną, przy jednoczesnym zachowaniu oraz przywróceniu ich wartości kulturowych i historycznych. </a:t>
            </a:r>
          </a:p>
          <a:p>
            <a:r>
              <a:rPr lang="pl-PL" dirty="0" smtClean="0"/>
              <a:t>Inwestycja przyczyni się do korzystnych zmian w krajobrazie, spowoduje ożywienie życia kulturalno – rekreacyjnego zarówno społeczności lokalnej jak i zwiedzających. 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20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Inwestycja w infrastrukturę przyczyni się do rozwoju przedsiębiorczości oraz podniesie atrakcyjność inwestycyjną tych obszarów. Zmiana funkcji struktury obszarów zdegradowanych przyczyni się do poprawy zagospodarowania przestrzennego </a:t>
            </a:r>
            <a:br>
              <a:rPr lang="pl-PL" dirty="0" smtClean="0"/>
            </a:br>
            <a:r>
              <a:rPr lang="pl-PL" dirty="0" smtClean="0"/>
              <a:t>i jednocześnie będzie wspomagać rozwój społeczno – gospodarczy.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21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8884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4000" dirty="0" smtClean="0"/>
              <a:t>W wyniku realizacji </a:t>
            </a:r>
          </a:p>
          <a:p>
            <a:pPr algn="ctr">
              <a:buNone/>
            </a:pPr>
            <a:r>
              <a:rPr lang="pl-PL" sz="4000" dirty="0" smtClean="0"/>
              <a:t>projektu osiągnięte zostaną</a:t>
            </a:r>
          </a:p>
          <a:p>
            <a:pPr algn="ctr">
              <a:buNone/>
            </a:pPr>
            <a:r>
              <a:rPr lang="pl-P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realizacji </a:t>
            </a:r>
          </a:p>
          <a:p>
            <a:pPr algn="ctr">
              <a:buNone/>
            </a:pPr>
            <a:r>
              <a:rPr lang="pl-P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celów projektu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22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23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467544" y="1196752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planowanych produktów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611560" y="1628800"/>
          <a:ext cx="7776864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11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24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323528" y="1196752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planowanych rezultatów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611560" y="1628800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25</a:t>
            </a:fld>
            <a:endParaRPr lang="pl-PL"/>
          </a:p>
        </p:txBody>
      </p:sp>
      <p:sp>
        <p:nvSpPr>
          <p:cNvPr id="9" name="pole tekstowe 8"/>
          <p:cNvSpPr txBox="1"/>
          <p:nvPr/>
        </p:nvSpPr>
        <p:spPr>
          <a:xfrm>
            <a:off x="467544" y="1196752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Wskaźniki środowiskowe</a:t>
            </a:r>
            <a:endParaRPr lang="pl-PL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Diagram 7"/>
          <p:cNvGraphicFramePr/>
          <p:nvPr/>
        </p:nvGraphicFramePr>
        <p:xfrm>
          <a:off x="755576" y="1700808"/>
          <a:ext cx="7560840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Graphic spid="8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95455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pl-PL" sz="3600" b="1" dirty="0" smtClean="0"/>
              <a:t>Zakres rzeczowy inwestycji obejmuje: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rozdzielenie sieci kanalizacji ogólnospławnej na sanitarną i deszczową,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przebudowę ulic Rybackiej i Podgórnej, znajdujących się </a:t>
            </a:r>
            <a:br>
              <a:rPr lang="pl-PL" sz="2900" dirty="0" smtClean="0"/>
            </a:br>
            <a:r>
              <a:rPr lang="pl-PL" sz="2900" dirty="0" smtClean="0"/>
              <a:t>w najbliższym otoczeniu kruszwickiego rynku,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budowę ścieżki pieszo – rowerowej, prowadzącej przez betonowy most służący niegdyś jako droga kolejowa, łączącej dwa brzegi jeziora Gopło,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utworzenie przyjaznych przestrzeni miejskich na terenie starej części miasta w postaci podświetlonych tablic informacyjnych tworząc trasę turystyczną „Spacer po starej części miasta”, </a:t>
            </a:r>
          </a:p>
          <a:p>
            <a:pPr lvl="0">
              <a:spcAft>
                <a:spcPts val="1000"/>
              </a:spcAft>
            </a:pPr>
            <a:r>
              <a:rPr lang="pl-PL" sz="2900" dirty="0" smtClean="0"/>
              <a:t>umieszczenie monitoringu wizyjnego w postaci kamer, umiejscowionych na obszarze objętym projektem, celem poprawy bezpieczeństwa tego rejonu.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26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376264"/>
          </a:xfrm>
        </p:spPr>
        <p:txBody>
          <a:bodyPr/>
          <a:lstStyle/>
          <a:p>
            <a:pPr algn="ctr">
              <a:buNone/>
            </a:pPr>
            <a:r>
              <a:rPr lang="pl-P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Postęp rzeczowy prac</a:t>
            </a:r>
          </a:p>
          <a:p>
            <a:pPr algn="ctr">
              <a:buNone/>
            </a:pPr>
            <a:r>
              <a:rPr lang="pl-PL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 projektem </a:t>
            </a:r>
          </a:p>
          <a:p>
            <a:pPr algn="ctr">
              <a:buNone/>
            </a:pPr>
            <a:endParaRPr lang="pl-PL" sz="5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pl-PL" dirty="0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27</a:t>
            </a:fld>
            <a:endParaRPr lang="pl-PL"/>
          </a:p>
        </p:txBody>
      </p:sp>
      <p:sp>
        <p:nvSpPr>
          <p:cNvPr id="5" name="Zwój poziomy 4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pic>
        <p:nvPicPr>
          <p:cNvPr id="7" name="Obraz 6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3528392"/>
          </a:xfrm>
        </p:spPr>
        <p:txBody>
          <a:bodyPr>
            <a:normAutofit fontScale="62500" lnSpcReduction="20000"/>
          </a:bodyPr>
          <a:lstStyle/>
          <a:p>
            <a:pPr marL="365125" indent="-9525" algn="just">
              <a:buNone/>
            </a:pPr>
            <a:r>
              <a:rPr lang="pl-PL" dirty="0" smtClean="0"/>
              <a:t>Wykonawcą tej części zadania była firma PPHU MEL-BUD Sp. z o.o. </a:t>
            </a:r>
            <a:br>
              <a:rPr lang="pl-PL" dirty="0" smtClean="0"/>
            </a:br>
            <a:r>
              <a:rPr lang="pl-PL" dirty="0" smtClean="0"/>
              <a:t>z Marcinkowa za </a:t>
            </a:r>
            <a:r>
              <a:rPr lang="pl-PL" smtClean="0"/>
              <a:t>kwotę 493 700,31zł</a:t>
            </a:r>
            <a:r>
              <a:rPr lang="pl-PL" dirty="0" smtClean="0"/>
              <a:t>)</a:t>
            </a:r>
          </a:p>
          <a:p>
            <a:pPr marL="365125" indent="-9525" algn="just">
              <a:buNone/>
            </a:pPr>
            <a:endParaRPr lang="pl-PL" dirty="0" smtClean="0"/>
          </a:p>
          <a:p>
            <a:pPr marL="365125" lvl="0" indent="-9525" algn="just">
              <a:buNone/>
            </a:pPr>
            <a:r>
              <a:rPr lang="pl-PL" dirty="0" smtClean="0"/>
              <a:t>Prace polegały na budowie dwóch odcinków ścieżki rowerowej. </a:t>
            </a:r>
          </a:p>
          <a:p>
            <a:pPr marL="365125" indent="-9525" algn="just">
              <a:buNone/>
            </a:pPr>
            <a:r>
              <a:rPr lang="pl-PL" dirty="0" smtClean="0"/>
              <a:t>Odcinek I przebiega od ul. Ziemowita poprzez istniejący most łączący dwa brzegi jeziora do istniejącej ścieżki rowerowej przy ul. Kolegiackiej. </a:t>
            </a:r>
          </a:p>
          <a:p>
            <a:pPr marL="365125" indent="-9525" algn="just">
              <a:buNone/>
            </a:pPr>
            <a:r>
              <a:rPr lang="pl-PL" dirty="0" smtClean="0"/>
              <a:t>Odcinek II natomiast przebiega od istniejących schodów terenowych przy jeziorze Gopło wzdłuż cmentarza. </a:t>
            </a:r>
          </a:p>
          <a:p>
            <a:pPr marL="365125" indent="-9525" algn="just">
              <a:buNone/>
            </a:pPr>
            <a:endParaRPr lang="pl-PL" dirty="0" smtClean="0"/>
          </a:p>
          <a:p>
            <a:pPr marL="365125" indent="-9525" algn="just">
              <a:buNone/>
            </a:pPr>
            <a:r>
              <a:rPr lang="pl-PL" dirty="0" smtClean="0"/>
              <a:t>W celu poprawy bezpieczeństwa wykonano nowe oświetlenie oraz ustawiono bariery ochronne.</a:t>
            </a:r>
          </a:p>
          <a:p>
            <a:pPr algn="just">
              <a:buNone/>
            </a:pPr>
            <a:endParaRPr lang="pl-PL" dirty="0" smtClean="0"/>
          </a:p>
          <a:p>
            <a:pPr marL="365125" indent="-9525" algn="just">
              <a:buNone/>
            </a:pPr>
            <a:r>
              <a:rPr lang="pl-PL" sz="2600" dirty="0" smtClean="0"/>
              <a:t>Prace budowlane zostały zakończone w listopadzie 2012r.</a:t>
            </a:r>
            <a:endParaRPr lang="pl-PL" sz="26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28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95536" y="1052737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Roboty budowlane związane z budową ścieżki pieszo - rowerowej od ulicy Ziemowita do ulicy Kolegiackiej w Kruszwicy</a:t>
            </a:r>
            <a:endParaRPr lang="pl-PL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51528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ZDJĘCIA Z PRZEBIEGU PRAC NA MOŚCIE: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pic>
        <p:nvPicPr>
          <p:cNvPr id="7" name="Obraz 6" descr="E:\Most\10.09\IMG_139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484784"/>
            <a:ext cx="3467100" cy="2752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C:\Documents and Settings\Pankowska\Pulpit\Sprawozdania z INWESTYCJI\artykuły do gazety - inwestycje\most\28_09_2012 most\IMG_1504.JPG"/>
          <p:cNvPicPr/>
          <p:nvPr/>
        </p:nvPicPr>
        <p:blipFill>
          <a:blip r:embed="rId4" cstate="print"/>
          <a:srcRect r="16368"/>
          <a:stretch>
            <a:fillRect/>
          </a:stretch>
        </p:blipFill>
        <p:spPr bwMode="auto">
          <a:xfrm>
            <a:off x="5076056" y="3212976"/>
            <a:ext cx="3219450" cy="282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C:\Documents and Settings\Pankowska\Pulpit\Sprawozdania z INWESTYCJI\artykuły do gazety - inwestycje\most\28_09_2012 most\IMG_1507.JPG"/>
          <p:cNvPicPr/>
          <p:nvPr/>
        </p:nvPicPr>
        <p:blipFill>
          <a:blip r:embed="rId5" cstate="print"/>
          <a:srcRect t="20596" r="23140"/>
          <a:stretch>
            <a:fillRect/>
          </a:stretch>
        </p:blipFill>
        <p:spPr bwMode="auto">
          <a:xfrm>
            <a:off x="1187624" y="3573016"/>
            <a:ext cx="3943350" cy="27146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C:\Documents and Settings\Pankowska\Pulpit\Sprawozdania z INWESTYCJI\artykuły do gazety - inwestycje\most\28_09_2012 most\IMG_1499.JPG"/>
          <p:cNvPicPr/>
          <p:nvPr/>
        </p:nvPicPr>
        <p:blipFill>
          <a:blip r:embed="rId6" cstate="print"/>
          <a:srcRect t="27047" r="5620"/>
          <a:stretch>
            <a:fillRect/>
          </a:stretch>
        </p:blipFill>
        <p:spPr bwMode="auto">
          <a:xfrm>
            <a:off x="4067944" y="1556792"/>
            <a:ext cx="4824536" cy="2296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29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572000" y="5733256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651528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EFEKT KOŃCOWY PRAC NA MOŚCIE: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11" name="Symbol zastępczy numeru slajd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30</a:t>
            </a:fld>
            <a:endParaRPr lang="pl-PL"/>
          </a:p>
        </p:txBody>
      </p:sp>
      <p:pic>
        <p:nvPicPr>
          <p:cNvPr id="12" name="Obraz 11" descr="P41901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60848"/>
            <a:ext cx="2443200" cy="32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Obraz 13" descr="P41901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2420888"/>
            <a:ext cx="2551212" cy="340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Obraz 15" descr="P4190132.JPG"/>
          <p:cNvPicPr>
            <a:picLocks noChangeAspect="1"/>
          </p:cNvPicPr>
          <p:nvPr/>
        </p:nvPicPr>
        <p:blipFill>
          <a:blip r:embed="rId5" cstate="print"/>
          <a:srcRect t="44099"/>
          <a:stretch>
            <a:fillRect/>
          </a:stretch>
        </p:blipFill>
        <p:spPr>
          <a:xfrm>
            <a:off x="5436096" y="1556792"/>
            <a:ext cx="2921453" cy="2177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az 12" descr="P4190123.JPG"/>
          <p:cNvPicPr>
            <a:picLocks noChangeAspect="1"/>
          </p:cNvPicPr>
          <p:nvPr/>
        </p:nvPicPr>
        <p:blipFill>
          <a:blip r:embed="rId6" cstate="print"/>
          <a:srcRect r="4035"/>
          <a:stretch>
            <a:fillRect/>
          </a:stretch>
        </p:blipFill>
        <p:spPr>
          <a:xfrm>
            <a:off x="2843808" y="1628800"/>
            <a:ext cx="2448272" cy="340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 descr="P419012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63688" y="4077072"/>
            <a:ext cx="2736304" cy="20522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586403"/>
          </a:xfrm>
        </p:spPr>
        <p:txBody>
          <a:bodyPr>
            <a:normAutofit/>
          </a:bodyPr>
          <a:lstStyle/>
          <a:p>
            <a:pPr marL="177800" indent="0" algn="just">
              <a:buNone/>
            </a:pPr>
            <a:endParaRPr lang="pl-PL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77800" indent="0" algn="just">
              <a:buNone/>
            </a:pPr>
            <a:r>
              <a:rPr lang="pl-PL" sz="2000" dirty="0" smtClean="0"/>
              <a:t>Wykonawcą tej części zadania jest </a:t>
            </a:r>
            <a:r>
              <a:rPr lang="pl-PL" sz="2400" dirty="0" smtClean="0"/>
              <a:t>firma KADA –BIS GRUPA BUDOWLANA SP. Z O. O. z Bydgoszczy za cenę </a:t>
            </a:r>
            <a:br>
              <a:rPr lang="pl-PL" sz="2400" dirty="0" smtClean="0"/>
            </a:br>
            <a:r>
              <a:rPr lang="pl-PL" sz="2400" dirty="0" smtClean="0"/>
              <a:t>1 206 511,44 zł. </a:t>
            </a:r>
          </a:p>
          <a:p>
            <a:pPr marL="177800" indent="0">
              <a:buNone/>
            </a:pPr>
            <a:endParaRPr lang="pl-PL" sz="2400" dirty="0" smtClean="0"/>
          </a:p>
          <a:p>
            <a:pPr marL="177800" indent="0" algn="just">
              <a:buNone/>
            </a:pPr>
            <a:r>
              <a:rPr lang="pl-PL" sz="2000" dirty="0" smtClean="0"/>
              <a:t>Prace związane z budowa kanalizacji i przebudową w/</a:t>
            </a:r>
            <a:r>
              <a:rPr lang="pl-PL" sz="2000" dirty="0" err="1" smtClean="0"/>
              <a:t>w</a:t>
            </a:r>
            <a:r>
              <a:rPr lang="pl-PL" sz="2000" dirty="0" smtClean="0"/>
              <a:t> dróg rozpoczęły się w drugiej połowie październiku 2012r. </a:t>
            </a:r>
            <a:br>
              <a:rPr lang="pl-PL" sz="2000" dirty="0" smtClean="0"/>
            </a:br>
            <a:r>
              <a:rPr lang="pl-PL" sz="2000" dirty="0" smtClean="0"/>
              <a:t>i potrwają do końca października 2013r.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31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95536" y="980728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Roboty budowlane związane z budową kanalizacji sanitarnej ul. Rynek, Rybacka, Podgórna wraz z przebudową ulic Podgórnej </a:t>
            </a:r>
            <a:b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Rybackiej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51520" y="2852936"/>
            <a:ext cx="223224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dirty="0" smtClean="0"/>
              <a:t>Podpisanie umowy z wykonawcą</a:t>
            </a:r>
            <a:endParaRPr lang="pl-PL" sz="1000" dirty="0"/>
          </a:p>
        </p:txBody>
      </p:sp>
      <p:sp>
        <p:nvSpPr>
          <p:cNvPr id="14" name="Prostokąt 13"/>
          <p:cNvSpPr/>
          <p:nvPr/>
        </p:nvSpPr>
        <p:spPr>
          <a:xfrm>
            <a:off x="4139952" y="1124744"/>
            <a:ext cx="3929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ZDJĘCIA Z BUDOWY KANALIZACJI:</a:t>
            </a:r>
            <a:endParaRPr lang="pl-P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Obraz 14" descr="19_11_2012 ka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3068960"/>
            <a:ext cx="2070230" cy="2760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Obraz 15" descr="19_11_2012_kan2.jpg"/>
          <p:cNvPicPr>
            <a:picLocks noChangeAspect="1"/>
          </p:cNvPicPr>
          <p:nvPr/>
        </p:nvPicPr>
        <p:blipFill>
          <a:blip r:embed="rId4" cstate="print"/>
          <a:srcRect t="28500" r="18000" b="26500"/>
          <a:stretch>
            <a:fillRect/>
          </a:stretch>
        </p:blipFill>
        <p:spPr>
          <a:xfrm>
            <a:off x="3131840" y="1484784"/>
            <a:ext cx="2952328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Obraz 16" descr="20121108174.jpg"/>
          <p:cNvPicPr>
            <a:picLocks noChangeAspect="1"/>
          </p:cNvPicPr>
          <p:nvPr/>
        </p:nvPicPr>
        <p:blipFill>
          <a:blip r:embed="rId5" cstate="print"/>
          <a:srcRect t="19464"/>
          <a:stretch>
            <a:fillRect/>
          </a:stretch>
        </p:blipFill>
        <p:spPr>
          <a:xfrm>
            <a:off x="6372200" y="1484784"/>
            <a:ext cx="2497206" cy="2681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Obraz 17" descr="20130108262.jpg"/>
          <p:cNvPicPr>
            <a:picLocks noChangeAspect="1"/>
          </p:cNvPicPr>
          <p:nvPr/>
        </p:nvPicPr>
        <p:blipFill>
          <a:blip r:embed="rId6" cstate="print"/>
          <a:srcRect l="23819" t="3931"/>
          <a:stretch>
            <a:fillRect/>
          </a:stretch>
        </p:blipFill>
        <p:spPr>
          <a:xfrm rot="5400000">
            <a:off x="5154042" y="3351014"/>
            <a:ext cx="243631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Obraz 18" descr="PA02004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3068960"/>
            <a:ext cx="2033210" cy="1524907"/>
          </a:xfrm>
          <a:prstGeom prst="rect">
            <a:avLst/>
          </a:prstGeom>
        </p:spPr>
      </p:pic>
      <p:pic>
        <p:nvPicPr>
          <p:cNvPr id="20" name="Obraz 19" descr="PA02004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6200000">
            <a:off x="384100" y="1280196"/>
            <a:ext cx="1819682" cy="1364762"/>
          </a:xfrm>
          <a:prstGeom prst="rect">
            <a:avLst/>
          </a:prstGeom>
        </p:spPr>
      </p:pic>
      <p:sp>
        <p:nvSpPr>
          <p:cNvPr id="13" name="Symbol zastępczy numeru slajdu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32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3733875"/>
          </a:xfrm>
        </p:spPr>
        <p:txBody>
          <a:bodyPr>
            <a:normAutofit fontScale="92500" lnSpcReduction="10000"/>
          </a:bodyPr>
          <a:lstStyle/>
          <a:p>
            <a:pPr marL="0" indent="450850" algn="just">
              <a:buNone/>
            </a:pPr>
            <a:r>
              <a:rPr lang="pl-PL" dirty="0" smtClean="0"/>
              <a:t>W celu ukazania piękna miasta, zasobów przyrodniczych, jego zabytków i efektów rewitalizacji zaplanowano utworzenie trasy turystycznej „</a:t>
            </a:r>
            <a:r>
              <a:rPr lang="pl-PL" b="1" i="1" dirty="0" smtClean="0"/>
              <a:t>Spacer po starej części miasta</a:t>
            </a:r>
            <a:r>
              <a:rPr lang="pl-PL" dirty="0" smtClean="0"/>
              <a:t>”. </a:t>
            </a:r>
          </a:p>
          <a:p>
            <a:pPr marL="0" indent="450850" algn="just">
              <a:buNone/>
            </a:pPr>
            <a:endParaRPr lang="pl-PL" dirty="0" smtClean="0"/>
          </a:p>
          <a:p>
            <a:pPr marL="0" indent="450850" algn="just">
              <a:buNone/>
            </a:pPr>
            <a:r>
              <a:rPr lang="pl-PL" dirty="0" smtClean="0"/>
              <a:t>To zadanie wpłynie na ukierunkowanie ruchu turystycznego w zrewitalizowany obszar, ułatwi poruszanie się po starej części miasta oraz umożliwi turystom i lokalnej społeczności poznanie dziejów kruszwickiego miasta. </a:t>
            </a:r>
          </a:p>
          <a:p>
            <a:pPr marL="0" indent="450850">
              <a:buNone/>
            </a:pPr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33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95536" y="1052736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Spacer po starej części miasta</a:t>
            </a:r>
            <a:endParaRPr lang="pl-P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4536504"/>
          </a:xfrm>
        </p:spPr>
        <p:txBody>
          <a:bodyPr>
            <a:noAutofit/>
          </a:bodyPr>
          <a:lstStyle/>
          <a:p>
            <a:pPr marL="0" indent="1077913" algn="just">
              <a:buNone/>
            </a:pPr>
            <a:r>
              <a:rPr lang="pl-PL" sz="2800" dirty="0" smtClean="0"/>
              <a:t>Koncepcja zakłada zaprojektowanie przestrzennego powtarzalnego elementu małej architektury będącego nośnikiem różnych treści informacji historyczno-turystycznej. </a:t>
            </a:r>
          </a:p>
          <a:p>
            <a:pPr marL="0" indent="1077913" algn="just">
              <a:buNone/>
            </a:pPr>
            <a:endParaRPr lang="pl-PL" sz="2800" dirty="0" smtClean="0"/>
          </a:p>
          <a:p>
            <a:pPr marL="0" indent="723900" algn="just">
              <a:buNone/>
            </a:pPr>
            <a:r>
              <a:rPr lang="pl-PL" sz="2800" dirty="0" smtClean="0"/>
              <a:t>Elementy o indywidualnej, rozpoznawalnej formie zostaną usytuowane w jedenastu wybranych punktach miasta i wytyczą przestrzeń trasy turystycznej. 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34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mapa.jpg"/>
          <p:cNvPicPr>
            <a:picLocks noChangeAspect="1"/>
          </p:cNvPicPr>
          <p:nvPr/>
        </p:nvPicPr>
        <p:blipFill>
          <a:blip r:embed="rId2" cstate="print"/>
          <a:srcRect l="6867" t="15763" r="9007" b="17545"/>
          <a:stretch>
            <a:fillRect/>
          </a:stretch>
        </p:blipFill>
        <p:spPr>
          <a:xfrm>
            <a:off x="1259632" y="2276872"/>
            <a:ext cx="6624736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3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1008112"/>
          </a:xfrm>
        </p:spPr>
        <p:txBody>
          <a:bodyPr>
            <a:normAutofit/>
          </a:bodyPr>
          <a:lstStyle/>
          <a:p>
            <a:pPr marL="0" indent="982663" algn="just">
              <a:buNone/>
            </a:pPr>
            <a:r>
              <a:rPr lang="pl-PL" sz="2000" dirty="0" smtClean="0"/>
              <a:t>Treści zawarte na tablicach, tam gdzie to jest możliwe, zostaną podświetlone, co sprawi, że będą one bardziej widoczne tworząc klimat do zwiedzania miasta także po zmroku.</a:t>
            </a:r>
            <a:endParaRPr lang="pl-PL" sz="20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419872" y="2060848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trasy turystycznej</a:t>
            </a:r>
            <a:endParaRPr lang="pl-PL" sz="16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35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980728"/>
            <a:ext cx="8445624" cy="648072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pl-PL" dirty="0" smtClean="0"/>
              <a:t>„</a:t>
            </a:r>
            <a:r>
              <a:rPr lang="pl-PL" sz="4300" dirty="0" smtClean="0"/>
              <a:t>Spacer po starej części miasta” będzie wykonany w okresie </a:t>
            </a:r>
          </a:p>
          <a:p>
            <a:pPr algn="ctr">
              <a:buNone/>
            </a:pPr>
            <a:r>
              <a:rPr lang="pl-PL" sz="4300" dirty="0" smtClean="0"/>
              <a:t>maj – wrzesień 2013r.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pic>
        <p:nvPicPr>
          <p:cNvPr id="7" name="Obraz 6" descr="Karta tytułowa.jpg"/>
          <p:cNvPicPr>
            <a:picLocks noChangeAspect="1"/>
          </p:cNvPicPr>
          <p:nvPr/>
        </p:nvPicPr>
        <p:blipFill>
          <a:blip r:embed="rId3" cstate="print"/>
          <a:srcRect l="28219" t="21000" r="25739" b="46451"/>
          <a:stretch>
            <a:fillRect/>
          </a:stretch>
        </p:blipFill>
        <p:spPr>
          <a:xfrm>
            <a:off x="467544" y="2276872"/>
            <a:ext cx="2232248" cy="2232248"/>
          </a:xfrm>
          <a:prstGeom prst="rect">
            <a:avLst/>
          </a:prstGeom>
        </p:spPr>
      </p:pic>
      <p:pic>
        <p:nvPicPr>
          <p:cNvPr id="8" name="Obraz 7" descr="Lokalizacja 1.jpg"/>
          <p:cNvPicPr>
            <a:picLocks noChangeAspect="1"/>
          </p:cNvPicPr>
          <p:nvPr/>
        </p:nvPicPr>
        <p:blipFill>
          <a:blip r:embed="rId4" cstate="print"/>
          <a:srcRect l="31193" t="4200" r="22761" b="45401"/>
          <a:stretch>
            <a:fillRect/>
          </a:stretch>
        </p:blipFill>
        <p:spPr>
          <a:xfrm>
            <a:off x="2987824" y="2492896"/>
            <a:ext cx="2232248" cy="3456384"/>
          </a:xfrm>
          <a:prstGeom prst="rect">
            <a:avLst/>
          </a:prstGeom>
        </p:spPr>
      </p:pic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916832"/>
            <a:ext cx="3114675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11"/>
          <p:cNvSpPr txBox="1"/>
          <p:nvPr/>
        </p:nvSpPr>
        <p:spPr>
          <a:xfrm>
            <a:off x="1907704" y="1772816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Wizualizacja tablic</a:t>
            </a:r>
            <a:r>
              <a:rPr lang="pl-PL" dirty="0" smtClean="0"/>
              <a:t>:</a:t>
            </a:r>
            <a:endParaRPr lang="pl-PL" dirty="0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36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1052736"/>
            <a:ext cx="4608512" cy="4392488"/>
          </a:xfrm>
        </p:spPr>
        <p:txBody>
          <a:bodyPr>
            <a:normAutofit/>
          </a:bodyPr>
          <a:lstStyle/>
          <a:p>
            <a:endParaRPr lang="pl-PL" dirty="0" smtClean="0"/>
          </a:p>
          <a:p>
            <a:pPr marL="0" indent="0" algn="ctr">
              <a:buNone/>
            </a:pPr>
            <a:r>
              <a:rPr lang="pl-PL" dirty="0" smtClean="0"/>
              <a:t>W celu poprawy bezpieczeństwa zamontowane będzie </a:t>
            </a:r>
            <a:br>
              <a:rPr lang="pl-PL" dirty="0" smtClean="0"/>
            </a:br>
            <a:r>
              <a:rPr lang="pl-PL" dirty="0" smtClean="0"/>
              <a:t>8 kamer wizyjnych na </a:t>
            </a:r>
            <a:br>
              <a:rPr lang="pl-PL" dirty="0" smtClean="0"/>
            </a:br>
            <a:r>
              <a:rPr lang="pl-PL" dirty="0" smtClean="0"/>
              <a:t>terenie starego miasta na trasie ścieżki rowerowej </a:t>
            </a:r>
            <a:br>
              <a:rPr lang="pl-PL" dirty="0" smtClean="0"/>
            </a:br>
            <a:r>
              <a:rPr lang="pl-PL" dirty="0" smtClean="0"/>
              <a:t>oraz nowowybudowanych tablic.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pic>
        <p:nvPicPr>
          <p:cNvPr id="7" name="Picture 1" descr="C:\Documents and Settings\Pankowska\Pulpit\mapy\MAPA (kamery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052735"/>
            <a:ext cx="3939059" cy="4913599"/>
          </a:xfrm>
          <a:prstGeom prst="rect">
            <a:avLst/>
          </a:prstGeom>
          <a:noFill/>
        </p:spPr>
      </p:pic>
      <p:sp>
        <p:nvSpPr>
          <p:cNvPr id="8" name="Symbol zastępczy numeru slajd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37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wój poziomy 5"/>
          <p:cNvSpPr/>
          <p:nvPr/>
        </p:nvSpPr>
        <p:spPr>
          <a:xfrm>
            <a:off x="251520" y="0"/>
            <a:ext cx="8496944" cy="98072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4355976" y="5928327"/>
            <a:ext cx="4572000" cy="929673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251520" y="1481328"/>
            <a:ext cx="8424936" cy="4525963"/>
          </a:xfrm>
        </p:spPr>
        <p:txBody>
          <a:bodyPr/>
          <a:lstStyle/>
          <a:p>
            <a:pPr marL="723900" indent="-450850"/>
            <a:r>
              <a:rPr lang="pl-P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Funkcję inspektora nadzoru inwestorskiego i archeologicznego dla całego projektu pełni firma OTI Dorota Kaczmarczyk z Bydgoszczy</a:t>
            </a:r>
            <a:r>
              <a:rPr lang="pl-PL" sz="3200" dirty="0" smtClean="0"/>
              <a:t>.</a:t>
            </a:r>
          </a:p>
          <a:p>
            <a:endParaRPr lang="pl-PL" sz="2800" dirty="0" smtClean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Albertus Extra Bold" pitchFamily="34" charset="0"/>
              </a:rPr>
              <a:t>Rewitalizacja starej części miasta w Kruszwicy – etap I</a:t>
            </a:r>
            <a:endParaRPr lang="pl-PL" sz="2400" dirty="0">
              <a:solidFill>
                <a:schemeClr val="bg1"/>
              </a:solidFill>
              <a:latin typeface="Albertus Extra Bold" pitchFamily="34" charset="0"/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38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logo unia 2012.JPG"/>
          <p:cNvPicPr>
            <a:picLocks noChangeAspect="1"/>
          </p:cNvPicPr>
          <p:nvPr/>
        </p:nvPicPr>
        <p:blipFill>
          <a:blip r:embed="rId2" cstate="print">
            <a:lum/>
          </a:blip>
          <a:srcRect l="3054"/>
          <a:stretch>
            <a:fillRect/>
          </a:stretch>
        </p:blipFill>
        <p:spPr>
          <a:xfrm>
            <a:off x="503040" y="0"/>
            <a:ext cx="8640960" cy="1757058"/>
          </a:xfrm>
          <a:prstGeom prst="rect">
            <a:avLst/>
          </a:prstGeom>
          <a:solidFill>
            <a:schemeClr val="accent1"/>
          </a:solidFill>
          <a:effectLst>
            <a:softEdge rad="127000"/>
          </a:effectLst>
        </p:spPr>
      </p:pic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4644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pl-P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Dziękujemy za uwagę!</a:t>
            </a:r>
            <a:endPara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Gmina Kruszwica</a:t>
            </a:r>
          </a:p>
          <a:p>
            <a:pPr algn="ctr">
              <a:buNone/>
            </a:pPr>
            <a:r>
              <a:rPr lang="pl-PL" sz="1400" dirty="0" smtClean="0"/>
              <a:t>ul. Nadgoplańska 4</a:t>
            </a:r>
          </a:p>
          <a:p>
            <a:pPr algn="ctr">
              <a:buNone/>
            </a:pPr>
            <a:r>
              <a:rPr lang="pl-PL" sz="1400" dirty="0" smtClean="0"/>
              <a:t>88-150 Kruszwica</a:t>
            </a:r>
          </a:p>
          <a:p>
            <a:pPr algn="ctr">
              <a:buNone/>
            </a:pPr>
            <a:r>
              <a:rPr lang="pl-PL" sz="1400" dirty="0" smtClean="0"/>
              <a:t>Tel. 52/3515010</a:t>
            </a:r>
          </a:p>
          <a:p>
            <a:pPr algn="ctr">
              <a:buNone/>
            </a:pPr>
            <a:r>
              <a:rPr lang="pl-PL" sz="1400" dirty="0" smtClean="0"/>
              <a:t>Fax.</a:t>
            </a:r>
            <a:r>
              <a:rPr lang="pl-PL" sz="1400" dirty="0"/>
              <a:t> </a:t>
            </a:r>
            <a:r>
              <a:rPr lang="pl-PL" sz="1400" dirty="0" smtClean="0"/>
              <a:t>52/3516021</a:t>
            </a:r>
          </a:p>
          <a:p>
            <a:pPr algn="ctr">
              <a:buNone/>
            </a:pPr>
            <a:r>
              <a:rPr lang="pl-PL" sz="1400" dirty="0" smtClean="0"/>
              <a:t>E-mail: </a:t>
            </a:r>
            <a:r>
              <a:rPr lang="pl-PL" sz="1400" dirty="0" smtClean="0">
                <a:hlinkClick r:id="rId3"/>
              </a:rPr>
              <a:t>um@kruszwica.um.gov.pl</a:t>
            </a:r>
            <a:endParaRPr lang="pl-PL" sz="1400" dirty="0" smtClean="0"/>
          </a:p>
          <a:p>
            <a:pPr algn="ctr">
              <a:buNone/>
            </a:pPr>
            <a:endParaRPr lang="pl-PL" sz="1400" dirty="0" smtClean="0"/>
          </a:p>
          <a:p>
            <a:pPr algn="ctr">
              <a:buNone/>
            </a:pPr>
            <a:endParaRPr lang="pl-PL" sz="1400" dirty="0" smtClean="0"/>
          </a:p>
          <a:p>
            <a:pPr algn="ctr">
              <a:buNone/>
            </a:pPr>
            <a:r>
              <a:rPr lang="pl-PL" sz="1400" dirty="0" smtClean="0"/>
              <a:t>PREZENTACJA WSPÓŁFINANSOWANA ZE ŚRODKÓW EUROPEJSKIEGO FUNDUSZU ROZWOJU REGIONALNEGO PROGRAMU OPERACYJNEGO WOJEWÓDZTWA KUJAWSKO-POMORSKIEGO NA LATA 2007-2013.</a:t>
            </a:r>
          </a:p>
          <a:p>
            <a:pPr>
              <a:buNone/>
            </a:pPr>
            <a:endParaRPr lang="pl-PL" sz="1200" dirty="0" smtClean="0"/>
          </a:p>
          <a:p>
            <a:pPr>
              <a:buNone/>
            </a:pPr>
            <a:r>
              <a:rPr lang="pl-PL" sz="1200" dirty="0" smtClean="0"/>
              <a:t>         Opracowanie prezentacji: Justyna Pankowska</a:t>
            </a:r>
          </a:p>
          <a:p>
            <a:pPr marL="2413000" indent="-9525">
              <a:buNone/>
            </a:pPr>
            <a:r>
              <a:rPr lang="pl-PL" sz="1200" dirty="0" smtClean="0"/>
              <a:t> młodszy referent ds. inwestycji i rozwoju gminy</a:t>
            </a:r>
          </a:p>
          <a:p>
            <a:pPr marL="2413000" indent="-9525">
              <a:buNone/>
            </a:pPr>
            <a:r>
              <a:rPr lang="pl-PL" sz="1200" dirty="0" smtClean="0"/>
              <a:t> Urząd Miejski w Kruszwicy  </a:t>
            </a:r>
            <a:endParaRPr lang="pl-PL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pl-PL" sz="1400" dirty="0" smtClean="0"/>
          </a:p>
        </p:txBody>
      </p:sp>
      <p:pic>
        <p:nvPicPr>
          <p:cNvPr id="7" name="Obraz 6" descr="Herb Kruszwicy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9712" y="2636912"/>
            <a:ext cx="1008112" cy="1210029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2BDC3-A570-481C-A129-3F3A9A63F96B}" type="slidenum">
              <a:rPr lang="pl-PL" smtClean="0"/>
              <a:pPr/>
              <a:t>39</a:t>
            </a:fld>
            <a:endParaRPr lang="pl-PL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529</TotalTime>
  <Words>1526</Words>
  <Application>Microsoft Office PowerPoint</Application>
  <PresentationFormat>Pokaz na ekranie (4:3)</PresentationFormat>
  <Paragraphs>250</Paragraphs>
  <Slides>39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39</vt:i4>
      </vt:variant>
    </vt:vector>
  </HeadingPairs>
  <TitlesOfParts>
    <vt:vector size="40" baseType="lpstr">
      <vt:lpstr>Hol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Slajd 13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Rewitalizacja starej części miasta w Kruszwicy – etap I</vt:lpstr>
      <vt:lpstr>Slajd 39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Rewitalizacja starej części miasta w Kruszwicy – etap I</dc:title>
  <dc:creator>Lenovo User</dc:creator>
  <cp:lastModifiedBy>Lenovo User</cp:lastModifiedBy>
  <cp:revision>80</cp:revision>
  <dcterms:created xsi:type="dcterms:W3CDTF">2013-03-25T09:00:01Z</dcterms:created>
  <dcterms:modified xsi:type="dcterms:W3CDTF">2013-05-17T08:34:51Z</dcterms:modified>
</cp:coreProperties>
</file>