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42" r:id="rId1"/>
  </p:sldMasterIdLst>
  <p:notesMasterIdLst>
    <p:notesMasterId r:id="rId45"/>
  </p:notesMasterIdLst>
  <p:sldIdLst>
    <p:sldId id="256" r:id="rId2"/>
    <p:sldId id="259" r:id="rId3"/>
    <p:sldId id="285" r:id="rId4"/>
    <p:sldId id="306" r:id="rId5"/>
    <p:sldId id="266" r:id="rId6"/>
    <p:sldId id="307" r:id="rId7"/>
    <p:sldId id="294" r:id="rId8"/>
    <p:sldId id="289" r:id="rId9"/>
    <p:sldId id="269" r:id="rId10"/>
    <p:sldId id="290" r:id="rId11"/>
    <p:sldId id="267" r:id="rId12"/>
    <p:sldId id="291" r:id="rId13"/>
    <p:sldId id="292" r:id="rId14"/>
    <p:sldId id="268" r:id="rId15"/>
    <p:sldId id="273" r:id="rId16"/>
    <p:sldId id="270" r:id="rId17"/>
    <p:sldId id="297" r:id="rId18"/>
    <p:sldId id="295" r:id="rId19"/>
    <p:sldId id="271" r:id="rId20"/>
    <p:sldId id="293" r:id="rId21"/>
    <p:sldId id="308" r:id="rId22"/>
    <p:sldId id="277" r:id="rId23"/>
    <p:sldId id="278" r:id="rId24"/>
    <p:sldId id="276" r:id="rId25"/>
    <p:sldId id="280" r:id="rId26"/>
    <p:sldId id="312" r:id="rId27"/>
    <p:sldId id="313" r:id="rId28"/>
    <p:sldId id="288" r:id="rId29"/>
    <p:sldId id="281" r:id="rId30"/>
    <p:sldId id="282" r:id="rId31"/>
    <p:sldId id="283" r:id="rId32"/>
    <p:sldId id="284" r:id="rId33"/>
    <p:sldId id="314" r:id="rId34"/>
    <p:sldId id="286" r:id="rId35"/>
    <p:sldId id="309" r:id="rId36"/>
    <p:sldId id="287" r:id="rId37"/>
    <p:sldId id="302" r:id="rId38"/>
    <p:sldId id="305" r:id="rId39"/>
    <p:sldId id="298" r:id="rId40"/>
    <p:sldId id="299" r:id="rId41"/>
    <p:sldId id="311" r:id="rId42"/>
    <p:sldId id="310" r:id="rId43"/>
    <p:sldId id="303" r:id="rId44"/>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37FF"/>
    <a:srgbClr val="2929FF"/>
    <a:srgbClr val="0D0DFF"/>
    <a:srgbClr val="0000FF"/>
    <a:srgbClr val="3333FF"/>
    <a:srgbClr val="3366FF"/>
    <a:srgbClr val="1A82D8"/>
    <a:srgbClr val="00823B"/>
  </p:clrMru>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Styl jasny 2 — Ak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CF1AB2-1976-4502-BF36-3FF5EA218861}" styleName="Styl pośredni 4 — Ak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Styl pośredni 2 — Ak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254" autoAdjust="0"/>
    <p:restoredTop sz="94660"/>
  </p:normalViewPr>
  <p:slideViewPr>
    <p:cSldViewPr>
      <p:cViewPr>
        <p:scale>
          <a:sx n="70" d="100"/>
          <a:sy n="70" d="100"/>
        </p:scale>
        <p:origin x="-1195" y="-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cs typeface="+mn-cs"/>
              </a:defRPr>
            </a:lvl1pPr>
          </a:lstStyle>
          <a:p>
            <a:pPr>
              <a:defRPr/>
            </a:pPr>
            <a:endParaRPr lang="en-GB"/>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cs typeface="+mn-cs"/>
              </a:defRPr>
            </a:lvl1pPr>
          </a:lstStyle>
          <a:p>
            <a:pPr>
              <a:defRPr/>
            </a:pPr>
            <a:endParaRPr lang="en-GB"/>
          </a:p>
        </p:txBody>
      </p:sp>
      <p:sp>
        <p:nvSpPr>
          <p:cNvPr id="245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Kliknij, aby edytować style wzorca tekstu</a:t>
            </a:r>
          </a:p>
          <a:p>
            <a:pPr lvl="1"/>
            <a:r>
              <a:rPr lang="en-GB" noProof="0" smtClean="0"/>
              <a:t>Drugi poziom</a:t>
            </a:r>
          </a:p>
          <a:p>
            <a:pPr lvl="2"/>
            <a:r>
              <a:rPr lang="en-GB" noProof="0" smtClean="0"/>
              <a:t>Trzeci poziom</a:t>
            </a:r>
          </a:p>
          <a:p>
            <a:pPr lvl="3"/>
            <a:r>
              <a:rPr lang="en-GB" noProof="0" smtClean="0"/>
              <a:t>Czwarty poziom</a:t>
            </a:r>
          </a:p>
          <a:p>
            <a:pPr lvl="4"/>
            <a:r>
              <a:rPr lang="en-GB" noProof="0" smtClean="0"/>
              <a:t>Piąty poziom</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cs typeface="+mn-cs"/>
              </a:defRPr>
            </a:lvl1pPr>
          </a:lstStyle>
          <a:p>
            <a:pPr>
              <a:defRPr/>
            </a:pPr>
            <a:endParaRPr lang="en-GB"/>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cs typeface="+mn-cs"/>
              </a:defRPr>
            </a:lvl1pPr>
          </a:lstStyle>
          <a:p>
            <a:pPr>
              <a:defRPr/>
            </a:pPr>
            <a:fld id="{F85BAB90-8A05-4875-82E8-57A6AA8DFF41}"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14" name="Tytuł 13"/>
          <p:cNvSpPr>
            <a:spLocks noGrp="1"/>
          </p:cNvSpPr>
          <p:nvPr>
            <p:ph type="ctrTitle"/>
          </p:nvPr>
        </p:nvSpPr>
        <p:spPr>
          <a:xfrm>
            <a:off x="1432560" y="359898"/>
            <a:ext cx="7406640" cy="1472184"/>
          </a:xfrm>
        </p:spPr>
        <p:txBody>
          <a:bodyPr anchor="b"/>
          <a:lstStyle>
            <a:lvl1pPr algn="l">
              <a:defRPr/>
            </a:lvl1pPr>
            <a:extLst/>
          </a:lstStyle>
          <a:p>
            <a:r>
              <a:rPr kumimoji="0" lang="pl-PL" smtClean="0"/>
              <a:t>Kliknij, aby edytować styl</a:t>
            </a:r>
            <a:endParaRPr kumimoji="0" lang="en-US"/>
          </a:p>
        </p:txBody>
      </p:sp>
      <p:sp>
        <p:nvSpPr>
          <p:cNvPr id="22" name="Podtytuł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l-PL" smtClean="0"/>
              <a:t>Kliknij, aby edytować styl wzorca podtytułu</a:t>
            </a:r>
            <a:endParaRPr kumimoji="0" lang="en-US"/>
          </a:p>
        </p:txBody>
      </p:sp>
      <p:sp>
        <p:nvSpPr>
          <p:cNvPr id="7" name="Symbol zastępczy daty 6"/>
          <p:cNvSpPr>
            <a:spLocks noGrp="1"/>
          </p:cNvSpPr>
          <p:nvPr>
            <p:ph type="dt" sz="half" idx="10"/>
          </p:nvPr>
        </p:nvSpPr>
        <p:spPr/>
        <p:txBody>
          <a:bodyPr/>
          <a:lstStyle>
            <a:extLst/>
          </a:lstStyle>
          <a:p>
            <a:pPr>
              <a:defRPr/>
            </a:pPr>
            <a:endParaRPr lang="en-GB"/>
          </a:p>
        </p:txBody>
      </p:sp>
      <p:sp>
        <p:nvSpPr>
          <p:cNvPr id="20" name="Symbol zastępczy stopki 19"/>
          <p:cNvSpPr>
            <a:spLocks noGrp="1"/>
          </p:cNvSpPr>
          <p:nvPr>
            <p:ph type="ftr" sz="quarter" idx="11"/>
          </p:nvPr>
        </p:nvSpPr>
        <p:spPr/>
        <p:txBody>
          <a:bodyPr/>
          <a:lstStyle>
            <a:extLst/>
          </a:lstStyle>
          <a:p>
            <a:pPr>
              <a:defRPr/>
            </a:pPr>
            <a:endParaRPr lang="en-GB"/>
          </a:p>
        </p:txBody>
      </p:sp>
      <p:sp>
        <p:nvSpPr>
          <p:cNvPr id="10" name="Symbol zastępczy numeru slajdu 9"/>
          <p:cNvSpPr>
            <a:spLocks noGrp="1"/>
          </p:cNvSpPr>
          <p:nvPr>
            <p:ph type="sldNum" sz="quarter" idx="12"/>
          </p:nvPr>
        </p:nvSpPr>
        <p:spPr/>
        <p:txBody>
          <a:bodyPr/>
          <a:lstStyle>
            <a:extLst/>
          </a:lstStyle>
          <a:p>
            <a:pPr>
              <a:defRPr/>
            </a:pPr>
            <a:fld id="{99D41AD1-5695-4820-A678-30361835A517}" type="slidenum">
              <a:rPr lang="en-GB" smtClean="0"/>
              <a:pPr>
                <a:defRPr/>
              </a:pPr>
              <a:t>‹#›</a:t>
            </a:fld>
            <a:endParaRPr lang="en-GB"/>
          </a:p>
        </p:txBody>
      </p:sp>
      <p:sp>
        <p:nvSpPr>
          <p:cNvPr id="8" name="Elipsa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ipsa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kumimoji="0" lang="pl-PL" smtClean="0"/>
              <a:t>Kliknij, aby edytować styl</a:t>
            </a:r>
            <a:endParaRPr kumimoji="0" lang="en-US"/>
          </a:p>
        </p:txBody>
      </p:sp>
      <p:sp>
        <p:nvSpPr>
          <p:cNvPr id="3" name="Symbol zastępczy zawartości 2"/>
          <p:cNvSpPr>
            <a:spLocks noGrp="1"/>
          </p:cNvSpPr>
          <p:nvPr>
            <p:ph idx="1"/>
          </p:nvPr>
        </p:nvSpPr>
        <p:spPr/>
        <p:txBody>
          <a:bodyPr/>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pPr>
              <a:defRPr/>
            </a:pPr>
            <a:endParaRPr lang="en-GB"/>
          </a:p>
        </p:txBody>
      </p:sp>
      <p:sp>
        <p:nvSpPr>
          <p:cNvPr id="5" name="Symbol zastępczy stopki 4"/>
          <p:cNvSpPr>
            <a:spLocks noGrp="1"/>
          </p:cNvSpPr>
          <p:nvPr>
            <p:ph type="ftr" sz="quarter" idx="11"/>
          </p:nvPr>
        </p:nvSpPr>
        <p:spPr/>
        <p:txBody>
          <a:bodyPr/>
          <a:lstStyle>
            <a:extLst/>
          </a:lstStyle>
          <a:p>
            <a:pPr>
              <a:defRPr/>
            </a:pPr>
            <a:endParaRPr lang="en-GB"/>
          </a:p>
        </p:txBody>
      </p:sp>
      <p:sp>
        <p:nvSpPr>
          <p:cNvPr id="6" name="Symbol zastępczy numeru slajdu 5"/>
          <p:cNvSpPr>
            <a:spLocks noGrp="1"/>
          </p:cNvSpPr>
          <p:nvPr>
            <p:ph type="sldNum" sz="quarter" idx="12"/>
          </p:nvPr>
        </p:nvSpPr>
        <p:spPr/>
        <p:txBody>
          <a:bodyPr/>
          <a:lstStyle>
            <a:extLst/>
          </a:lstStyle>
          <a:p>
            <a:pPr>
              <a:defRPr/>
            </a:pPr>
            <a:fld id="{4B56C684-DD5F-4045-9860-CF3253E01555}" type="slidenum">
              <a:rPr lang="en-GB" smtClean="0"/>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spTree>
      <p:nvGrpSpPr>
        <p:cNvPr id="1" name=""/>
        <p:cNvGrpSpPr/>
        <p:nvPr/>
      </p:nvGrpSpPr>
      <p:grpSpPr>
        <a:xfrm>
          <a:off x="0" y="0"/>
          <a:ext cx="0" cy="0"/>
          <a:chOff x="0" y="0"/>
          <a:chExt cx="0" cy="0"/>
        </a:xfrm>
      </p:grpSpPr>
      <p:sp>
        <p:nvSpPr>
          <p:cNvPr id="7" name="Prostokąt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ytuł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l-PL" smtClean="0"/>
              <a:t>Kliknij, aby edytować style wzorca tekstu</a:t>
            </a:r>
          </a:p>
        </p:txBody>
      </p:sp>
      <p:sp>
        <p:nvSpPr>
          <p:cNvPr id="4" name="Symbol zastępczy daty 3"/>
          <p:cNvSpPr>
            <a:spLocks noGrp="1"/>
          </p:cNvSpPr>
          <p:nvPr>
            <p:ph type="dt" sz="half" idx="10"/>
          </p:nvPr>
        </p:nvSpPr>
        <p:spPr/>
        <p:txBody>
          <a:bodyPr/>
          <a:lstStyle>
            <a:extLst/>
          </a:lstStyle>
          <a:p>
            <a:pPr>
              <a:defRPr/>
            </a:pPr>
            <a:endParaRPr lang="en-GB"/>
          </a:p>
        </p:txBody>
      </p:sp>
      <p:sp>
        <p:nvSpPr>
          <p:cNvPr id="5" name="Symbol zastępczy stopki 4"/>
          <p:cNvSpPr>
            <a:spLocks noGrp="1"/>
          </p:cNvSpPr>
          <p:nvPr>
            <p:ph type="ftr" sz="quarter" idx="11"/>
          </p:nvPr>
        </p:nvSpPr>
        <p:spPr/>
        <p:txBody>
          <a:bodyPr/>
          <a:lstStyle>
            <a:extLst/>
          </a:lstStyle>
          <a:p>
            <a:pPr>
              <a:defRPr/>
            </a:pPr>
            <a:endParaRPr lang="en-GB"/>
          </a:p>
        </p:txBody>
      </p:sp>
      <p:sp>
        <p:nvSpPr>
          <p:cNvPr id="6" name="Symbol zastępczy numeru slajdu 5"/>
          <p:cNvSpPr>
            <a:spLocks noGrp="1"/>
          </p:cNvSpPr>
          <p:nvPr>
            <p:ph type="sldNum" sz="quarter" idx="12"/>
          </p:nvPr>
        </p:nvSpPr>
        <p:spPr/>
        <p:txBody>
          <a:bodyPr/>
          <a:lstStyle>
            <a:extLst/>
          </a:lstStyle>
          <a:p>
            <a:pPr>
              <a:defRPr/>
            </a:pPr>
            <a:fld id="{2CB22AE2-DC66-4825-8018-DCB8FCE80D7F}" type="slidenum">
              <a:rPr lang="en-GB" smtClean="0"/>
              <a:pPr>
                <a:defRPr/>
              </a:pPr>
              <a:t>‹#›</a:t>
            </a:fld>
            <a:endParaRPr lang="en-GB"/>
          </a:p>
        </p:txBody>
      </p:sp>
      <p:sp>
        <p:nvSpPr>
          <p:cNvPr id="10" name="Prostokąt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ipsa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ipsa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a:xfrm>
            <a:off x="1435608" y="274320"/>
            <a:ext cx="7498080" cy="1143000"/>
          </a:xfrm>
        </p:spPr>
        <p:txBody>
          <a:bodyPr/>
          <a:lstStyle>
            <a:extLst/>
          </a:lstStyle>
          <a:p>
            <a:r>
              <a:rPr kumimoji="0" lang="pl-PL" smtClean="0"/>
              <a:t>Kliknij, aby edytować styl</a:t>
            </a:r>
            <a:endParaRPr kumimoji="0" lang="en-US"/>
          </a:p>
        </p:txBody>
      </p:sp>
      <p:sp>
        <p:nvSpPr>
          <p:cNvPr id="3" name="Symbol zastępczy zawartości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zawartości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p:txBody>
          <a:bodyPr/>
          <a:lstStyle>
            <a:extLst/>
          </a:lstStyle>
          <a:p>
            <a:pPr>
              <a:defRPr/>
            </a:pPr>
            <a:endParaRPr lang="en-GB"/>
          </a:p>
        </p:txBody>
      </p:sp>
      <p:sp>
        <p:nvSpPr>
          <p:cNvPr id="6" name="Symbol zastępczy stopki 5"/>
          <p:cNvSpPr>
            <a:spLocks noGrp="1"/>
          </p:cNvSpPr>
          <p:nvPr>
            <p:ph type="ftr" sz="quarter" idx="11"/>
          </p:nvPr>
        </p:nvSpPr>
        <p:spPr/>
        <p:txBody>
          <a:bodyPr/>
          <a:lstStyle>
            <a:extLst/>
          </a:lstStyle>
          <a:p>
            <a:pPr>
              <a:defRPr/>
            </a:pPr>
            <a:endParaRPr lang="en-GB"/>
          </a:p>
        </p:txBody>
      </p:sp>
      <p:sp>
        <p:nvSpPr>
          <p:cNvPr id="7" name="Symbol zastępczy numeru slajdu 6"/>
          <p:cNvSpPr>
            <a:spLocks noGrp="1"/>
          </p:cNvSpPr>
          <p:nvPr>
            <p:ph type="sldNum" sz="quarter" idx="12"/>
          </p:nvPr>
        </p:nvSpPr>
        <p:spPr/>
        <p:txBody>
          <a:bodyPr/>
          <a:lstStyle>
            <a:extLst/>
          </a:lstStyle>
          <a:p>
            <a:pPr>
              <a:defRPr/>
            </a:pPr>
            <a:fld id="{EC211FB9-5672-4A60-AB84-166D598FFB36}" type="slidenum">
              <a:rPr lang="en-GB" smtClean="0"/>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4" name="Symbol zastępczy tekstu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5" name="Symbol zastępczy zawartości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6" name="Symbol zastępczy zawartości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7" name="Symbol zastępczy daty 6"/>
          <p:cNvSpPr>
            <a:spLocks noGrp="1"/>
          </p:cNvSpPr>
          <p:nvPr>
            <p:ph type="dt" sz="half" idx="10"/>
          </p:nvPr>
        </p:nvSpPr>
        <p:spPr/>
        <p:txBody>
          <a:bodyPr/>
          <a:lstStyle>
            <a:extLst/>
          </a:lstStyle>
          <a:p>
            <a:pPr>
              <a:defRPr/>
            </a:pPr>
            <a:endParaRPr lang="en-GB"/>
          </a:p>
        </p:txBody>
      </p:sp>
      <p:sp>
        <p:nvSpPr>
          <p:cNvPr id="8" name="Symbol zastępczy stopki 7"/>
          <p:cNvSpPr>
            <a:spLocks noGrp="1"/>
          </p:cNvSpPr>
          <p:nvPr>
            <p:ph type="ftr" sz="quarter" idx="11"/>
          </p:nvPr>
        </p:nvSpPr>
        <p:spPr/>
        <p:txBody>
          <a:bodyPr/>
          <a:lstStyle>
            <a:extLst/>
          </a:lstStyle>
          <a:p>
            <a:pPr>
              <a:defRPr/>
            </a:pPr>
            <a:endParaRPr lang="en-GB"/>
          </a:p>
        </p:txBody>
      </p:sp>
      <p:sp>
        <p:nvSpPr>
          <p:cNvPr id="9" name="Symbol zastępczy numeru slajdu 8"/>
          <p:cNvSpPr>
            <a:spLocks noGrp="1"/>
          </p:cNvSpPr>
          <p:nvPr>
            <p:ph type="sldNum" sz="quarter" idx="12"/>
          </p:nvPr>
        </p:nvSpPr>
        <p:spPr/>
        <p:txBody>
          <a:bodyPr/>
          <a:lstStyle>
            <a:extLst/>
          </a:lstStyle>
          <a:p>
            <a:pPr>
              <a:defRPr/>
            </a:pPr>
            <a:fld id="{DBA07CC3-F665-4BF3-9ADA-657778639BDB}" type="slidenum">
              <a:rPr lang="en-GB" smtClean="0"/>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a:xfrm>
            <a:off x="1435608" y="274320"/>
            <a:ext cx="7498080" cy="1143000"/>
          </a:xfrm>
        </p:spPr>
        <p:txBody>
          <a:bodyPr anchor="ctr"/>
          <a:lstStyle>
            <a:extLst/>
          </a:lstStyle>
          <a:p>
            <a:r>
              <a:rPr kumimoji="0" lang="pl-PL" smtClean="0"/>
              <a:t>Kliknij, aby edytować styl</a:t>
            </a:r>
            <a:endParaRPr kumimoji="0" lang="en-US"/>
          </a:p>
        </p:txBody>
      </p:sp>
      <p:sp>
        <p:nvSpPr>
          <p:cNvPr id="3" name="Symbol zastępczy daty 2"/>
          <p:cNvSpPr>
            <a:spLocks noGrp="1"/>
          </p:cNvSpPr>
          <p:nvPr>
            <p:ph type="dt" sz="half" idx="10"/>
          </p:nvPr>
        </p:nvSpPr>
        <p:spPr/>
        <p:txBody>
          <a:bodyPr/>
          <a:lstStyle>
            <a:extLst/>
          </a:lstStyle>
          <a:p>
            <a:pPr>
              <a:defRPr/>
            </a:pPr>
            <a:endParaRPr lang="en-GB"/>
          </a:p>
        </p:txBody>
      </p:sp>
      <p:sp>
        <p:nvSpPr>
          <p:cNvPr id="4" name="Symbol zastępczy stopki 3"/>
          <p:cNvSpPr>
            <a:spLocks noGrp="1"/>
          </p:cNvSpPr>
          <p:nvPr>
            <p:ph type="ftr" sz="quarter" idx="11"/>
          </p:nvPr>
        </p:nvSpPr>
        <p:spPr/>
        <p:txBody>
          <a:bodyPr/>
          <a:lstStyle>
            <a:extLst/>
          </a:lstStyle>
          <a:p>
            <a:pPr>
              <a:defRPr/>
            </a:pPr>
            <a:endParaRPr lang="en-GB"/>
          </a:p>
        </p:txBody>
      </p:sp>
      <p:sp>
        <p:nvSpPr>
          <p:cNvPr id="5" name="Symbol zastępczy numeru slajdu 4"/>
          <p:cNvSpPr>
            <a:spLocks noGrp="1"/>
          </p:cNvSpPr>
          <p:nvPr>
            <p:ph type="sldNum" sz="quarter" idx="12"/>
          </p:nvPr>
        </p:nvSpPr>
        <p:spPr/>
        <p:txBody>
          <a:bodyPr/>
          <a:lstStyle>
            <a:extLst/>
          </a:lstStyle>
          <a:p>
            <a:pPr>
              <a:defRPr/>
            </a:pPr>
            <a:fld id="{BC660E75-F2D7-46F8-A557-CAC8A1EBA0AE}" type="slidenum">
              <a:rPr lang="en-GB" smtClean="0"/>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usty">
    <p:spTree>
      <p:nvGrpSpPr>
        <p:cNvPr id="1" name=""/>
        <p:cNvGrpSpPr/>
        <p:nvPr/>
      </p:nvGrpSpPr>
      <p:grpSpPr>
        <a:xfrm>
          <a:off x="0" y="0"/>
          <a:ext cx="0" cy="0"/>
          <a:chOff x="0" y="0"/>
          <a:chExt cx="0" cy="0"/>
        </a:xfrm>
      </p:grpSpPr>
      <p:sp>
        <p:nvSpPr>
          <p:cNvPr id="5" name="Prostokąt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Symbol zastępczy daty 1"/>
          <p:cNvSpPr>
            <a:spLocks noGrp="1"/>
          </p:cNvSpPr>
          <p:nvPr>
            <p:ph type="dt" sz="half" idx="10"/>
          </p:nvPr>
        </p:nvSpPr>
        <p:spPr/>
        <p:txBody>
          <a:bodyPr/>
          <a:lstStyle>
            <a:extLst/>
          </a:lstStyle>
          <a:p>
            <a:pPr>
              <a:defRPr/>
            </a:pPr>
            <a:endParaRPr lang="en-GB"/>
          </a:p>
        </p:txBody>
      </p:sp>
      <p:sp>
        <p:nvSpPr>
          <p:cNvPr id="3" name="Symbol zastępczy stopki 2"/>
          <p:cNvSpPr>
            <a:spLocks noGrp="1"/>
          </p:cNvSpPr>
          <p:nvPr>
            <p:ph type="ftr" sz="quarter" idx="11"/>
          </p:nvPr>
        </p:nvSpPr>
        <p:spPr/>
        <p:txBody>
          <a:bodyPr/>
          <a:lstStyle>
            <a:extLst/>
          </a:lstStyle>
          <a:p>
            <a:pPr>
              <a:defRPr/>
            </a:pPr>
            <a:endParaRPr lang="en-GB"/>
          </a:p>
        </p:txBody>
      </p:sp>
      <p:sp>
        <p:nvSpPr>
          <p:cNvPr id="4" name="Symbol zastępczy numeru slajdu 3"/>
          <p:cNvSpPr>
            <a:spLocks noGrp="1"/>
          </p:cNvSpPr>
          <p:nvPr>
            <p:ph type="sldNum" sz="quarter" idx="12"/>
          </p:nvPr>
        </p:nvSpPr>
        <p:spPr/>
        <p:txBody>
          <a:bodyPr/>
          <a:lstStyle>
            <a:extLst/>
          </a:lstStyle>
          <a:p>
            <a:pPr>
              <a:defRPr/>
            </a:pPr>
            <a:fld id="{A19F3DB3-B2C8-4C63-A003-4353043E4A07}" type="slidenum">
              <a:rPr lang="en-GB" smtClean="0"/>
              <a:pPr>
                <a:defRPr/>
              </a:pPr>
              <a:t>‹#›</a:t>
            </a:fld>
            <a:endParaRPr lang="en-GB"/>
          </a:p>
        </p:txBody>
      </p:sp>
      <p:sp>
        <p:nvSpPr>
          <p:cNvPr id="6" name="Prostokąt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pl-PL" smtClean="0"/>
              <a:t>Kliknij, aby edytować styl</a:t>
            </a:r>
            <a:endParaRPr kumimoji="0" lang="en-US"/>
          </a:p>
        </p:txBody>
      </p:sp>
      <p:sp>
        <p:nvSpPr>
          <p:cNvPr id="3" name="Symbol zastępczy tekstu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pl-PL" smtClean="0"/>
              <a:t>Kliknij, aby edytować style wzorca tekstu</a:t>
            </a:r>
          </a:p>
        </p:txBody>
      </p:sp>
      <p:sp>
        <p:nvSpPr>
          <p:cNvPr id="4" name="Symbol zastępczy zawartości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p:txBody>
          <a:bodyPr/>
          <a:lstStyle>
            <a:extLst/>
          </a:lstStyle>
          <a:p>
            <a:pPr>
              <a:defRPr/>
            </a:pPr>
            <a:endParaRPr lang="en-GB"/>
          </a:p>
        </p:txBody>
      </p:sp>
      <p:sp>
        <p:nvSpPr>
          <p:cNvPr id="6" name="Symbol zastępczy stopki 5"/>
          <p:cNvSpPr>
            <a:spLocks noGrp="1"/>
          </p:cNvSpPr>
          <p:nvPr>
            <p:ph type="ftr" sz="quarter" idx="11"/>
          </p:nvPr>
        </p:nvSpPr>
        <p:spPr/>
        <p:txBody>
          <a:bodyPr/>
          <a:lstStyle>
            <a:extLst/>
          </a:lstStyle>
          <a:p>
            <a:pPr>
              <a:defRPr/>
            </a:pPr>
            <a:endParaRPr lang="en-GB"/>
          </a:p>
        </p:txBody>
      </p:sp>
      <p:sp>
        <p:nvSpPr>
          <p:cNvPr id="7" name="Symbol zastępczy numeru slajdu 6"/>
          <p:cNvSpPr>
            <a:spLocks noGrp="1"/>
          </p:cNvSpPr>
          <p:nvPr>
            <p:ph type="sldNum" sz="quarter" idx="12"/>
          </p:nvPr>
        </p:nvSpPr>
        <p:spPr/>
        <p:txBody>
          <a:bodyPr/>
          <a:lstStyle>
            <a:extLst/>
          </a:lstStyle>
          <a:p>
            <a:pPr>
              <a:defRPr/>
            </a:pPr>
            <a:fld id="{4229FB49-48FC-45B6-B26D-79577C40E587}" type="slidenum">
              <a:rPr lang="en-GB" smtClean="0"/>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pl-PL" smtClean="0"/>
              <a:t>Kliknij, aby edytować styl</a:t>
            </a:r>
            <a:endParaRPr kumimoji="0" lang="en-US"/>
          </a:p>
        </p:txBody>
      </p:sp>
      <p:sp>
        <p:nvSpPr>
          <p:cNvPr id="5" name="Symbol zastępczy daty 4"/>
          <p:cNvSpPr>
            <a:spLocks noGrp="1"/>
          </p:cNvSpPr>
          <p:nvPr>
            <p:ph type="dt" sz="half" idx="10"/>
          </p:nvPr>
        </p:nvSpPr>
        <p:spPr/>
        <p:txBody>
          <a:bodyPr/>
          <a:lstStyle>
            <a:extLst/>
          </a:lstStyle>
          <a:p>
            <a:pPr>
              <a:defRPr/>
            </a:pPr>
            <a:endParaRPr lang="en-GB"/>
          </a:p>
        </p:txBody>
      </p:sp>
      <p:sp>
        <p:nvSpPr>
          <p:cNvPr id="6" name="Symbol zastępczy stopki 5"/>
          <p:cNvSpPr>
            <a:spLocks noGrp="1"/>
          </p:cNvSpPr>
          <p:nvPr>
            <p:ph type="ftr" sz="quarter" idx="11"/>
          </p:nvPr>
        </p:nvSpPr>
        <p:spPr/>
        <p:txBody>
          <a:bodyPr/>
          <a:lstStyle>
            <a:extLst/>
          </a:lstStyle>
          <a:p>
            <a:pPr>
              <a:defRPr/>
            </a:pPr>
            <a:endParaRPr lang="en-GB"/>
          </a:p>
        </p:txBody>
      </p:sp>
      <p:sp>
        <p:nvSpPr>
          <p:cNvPr id="7" name="Symbol zastępczy numeru slajdu 6"/>
          <p:cNvSpPr>
            <a:spLocks noGrp="1"/>
          </p:cNvSpPr>
          <p:nvPr>
            <p:ph type="sldNum" sz="quarter" idx="12"/>
          </p:nvPr>
        </p:nvSpPr>
        <p:spPr/>
        <p:txBody>
          <a:bodyPr/>
          <a:lstStyle>
            <a:extLst/>
          </a:lstStyle>
          <a:p>
            <a:pPr>
              <a:defRPr/>
            </a:pPr>
            <a:fld id="{FB90CCFE-D65C-4C54-8323-60AB00CA12E7}" type="slidenum">
              <a:rPr lang="en-GB" smtClean="0"/>
              <a:pPr>
                <a:defRPr/>
              </a:pPr>
              <a:t>‹#›</a:t>
            </a:fld>
            <a:endParaRPr lang="en-GB"/>
          </a:p>
        </p:txBody>
      </p:sp>
      <p:sp>
        <p:nvSpPr>
          <p:cNvPr id="8" name="Prostokąt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Symbol zastępczy obrazu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pl-PL" smtClean="0"/>
              <a:t>Kliknij ikonę, aby dodać obraz</a:t>
            </a:r>
            <a:endParaRPr kumimoji="0" lang="en-US" dirty="0"/>
          </a:p>
        </p:txBody>
      </p:sp>
      <p:sp>
        <p:nvSpPr>
          <p:cNvPr id="9" name="Schemat blokowy: proce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Schemat blokowy: proce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Symbol zastępczy tekstu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pl-PL" smtClean="0"/>
              <a:t>Kliknij, aby edytować style wzorca tekstu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pPr>
              <a:defRPr/>
            </a:pPr>
            <a:endParaRPr lang="en-GB"/>
          </a:p>
        </p:txBody>
      </p:sp>
      <p:sp>
        <p:nvSpPr>
          <p:cNvPr id="5" name="Symbol zastępczy stopki 4"/>
          <p:cNvSpPr>
            <a:spLocks noGrp="1"/>
          </p:cNvSpPr>
          <p:nvPr>
            <p:ph type="ftr" sz="quarter" idx="11"/>
          </p:nvPr>
        </p:nvSpPr>
        <p:spPr/>
        <p:txBody>
          <a:bodyPr/>
          <a:lstStyle>
            <a:extLst/>
          </a:lstStyle>
          <a:p>
            <a:pPr>
              <a:defRPr/>
            </a:pPr>
            <a:endParaRPr lang="en-GB"/>
          </a:p>
        </p:txBody>
      </p:sp>
      <p:sp>
        <p:nvSpPr>
          <p:cNvPr id="6" name="Symbol zastępczy numeru slajdu 5"/>
          <p:cNvSpPr>
            <a:spLocks noGrp="1"/>
          </p:cNvSpPr>
          <p:nvPr>
            <p:ph type="sldNum" sz="quarter" idx="12"/>
          </p:nvPr>
        </p:nvSpPr>
        <p:spPr/>
        <p:txBody>
          <a:bodyPr/>
          <a:lstStyle>
            <a:extLst/>
          </a:lstStyle>
          <a:p>
            <a:pPr>
              <a:defRPr/>
            </a:pPr>
            <a:fld id="{12E62070-E3E2-4AF6-9E34-C37E380CC8B7}" type="slidenum">
              <a:rPr lang="en-GB" smtClean="0"/>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858000" y="274639"/>
            <a:ext cx="1828800" cy="5851525"/>
          </a:xfrm>
        </p:spPr>
        <p:txBody>
          <a:bodyPr vert="eaVert"/>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a:xfrm>
            <a:off x="1143000" y="274640"/>
            <a:ext cx="5562600" cy="5851525"/>
          </a:xfrm>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pPr>
              <a:defRPr/>
            </a:pPr>
            <a:endParaRPr lang="en-GB"/>
          </a:p>
        </p:txBody>
      </p:sp>
      <p:sp>
        <p:nvSpPr>
          <p:cNvPr id="5" name="Symbol zastępczy stopki 4"/>
          <p:cNvSpPr>
            <a:spLocks noGrp="1"/>
          </p:cNvSpPr>
          <p:nvPr>
            <p:ph type="ftr" sz="quarter" idx="11"/>
          </p:nvPr>
        </p:nvSpPr>
        <p:spPr/>
        <p:txBody>
          <a:bodyPr/>
          <a:lstStyle>
            <a:extLst/>
          </a:lstStyle>
          <a:p>
            <a:pPr>
              <a:defRPr/>
            </a:pPr>
            <a:endParaRPr lang="en-GB"/>
          </a:p>
        </p:txBody>
      </p:sp>
      <p:sp>
        <p:nvSpPr>
          <p:cNvPr id="6" name="Symbol zastępczy numeru slajdu 5"/>
          <p:cNvSpPr>
            <a:spLocks noGrp="1"/>
          </p:cNvSpPr>
          <p:nvPr>
            <p:ph type="sldNum" sz="quarter" idx="12"/>
          </p:nvPr>
        </p:nvSpPr>
        <p:spPr/>
        <p:txBody>
          <a:bodyPr/>
          <a:lstStyle>
            <a:extLst/>
          </a:lstStyle>
          <a:p>
            <a:pPr>
              <a:defRPr/>
            </a:pPr>
            <a:fld id="{1A34404B-E883-4523-9E8F-BF3F45447AA1}" type="slidenum">
              <a:rPr lang="en-GB" smtClean="0"/>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Wycinek koła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ipsa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ierścień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Prostokąt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Symbol zastępczy tytułu 4"/>
          <p:cNvSpPr>
            <a:spLocks noGrp="1"/>
          </p:cNvSpPr>
          <p:nvPr>
            <p:ph type="title"/>
          </p:nvPr>
        </p:nvSpPr>
        <p:spPr>
          <a:xfrm>
            <a:off x="1435608" y="274638"/>
            <a:ext cx="7498080" cy="1143000"/>
          </a:xfrm>
          <a:prstGeom prst="rect">
            <a:avLst/>
          </a:prstGeom>
        </p:spPr>
        <p:txBody>
          <a:bodyPr anchor="ctr">
            <a:normAutofit/>
          </a:bodyPr>
          <a:lstStyle>
            <a:extLst/>
          </a:lstStyle>
          <a:p>
            <a:r>
              <a:rPr kumimoji="0" lang="pl-PL" smtClean="0"/>
              <a:t>Kliknij, aby edytować styl</a:t>
            </a:r>
            <a:endParaRPr kumimoji="0" lang="en-US"/>
          </a:p>
        </p:txBody>
      </p:sp>
      <p:sp>
        <p:nvSpPr>
          <p:cNvPr id="9" name="Symbol zastępczy tekstu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pl-PL" smtClean="0"/>
              <a:t>Kliknij, aby edytować style wzorca tekstu</a:t>
            </a:r>
          </a:p>
          <a:p>
            <a:pPr lvl="1" eaLnBrk="1" latinLnBrk="0" hangingPunct="1"/>
            <a:r>
              <a:rPr kumimoji="0" lang="pl-PL" smtClean="0"/>
              <a:t>Drugi poziom</a:t>
            </a:r>
          </a:p>
          <a:p>
            <a:pPr lvl="2" eaLnBrk="1" latinLnBrk="0" hangingPunct="1"/>
            <a:r>
              <a:rPr kumimoji="0" lang="pl-PL" smtClean="0"/>
              <a:t>Trzeci poziom</a:t>
            </a:r>
          </a:p>
          <a:p>
            <a:pPr lvl="3" eaLnBrk="1" latinLnBrk="0" hangingPunct="1"/>
            <a:r>
              <a:rPr kumimoji="0" lang="pl-PL" smtClean="0"/>
              <a:t>Czwarty poziom</a:t>
            </a:r>
          </a:p>
          <a:p>
            <a:pPr lvl="4" eaLnBrk="1" latinLnBrk="0" hangingPunct="1"/>
            <a:r>
              <a:rPr kumimoji="0" lang="pl-PL" smtClean="0"/>
              <a:t>Piąty poziom</a:t>
            </a:r>
            <a:endParaRPr kumimoji="0" lang="en-US"/>
          </a:p>
        </p:txBody>
      </p:sp>
      <p:sp>
        <p:nvSpPr>
          <p:cNvPr id="24" name="Symbol zastępczy daty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en-GB"/>
          </a:p>
        </p:txBody>
      </p:sp>
      <p:sp>
        <p:nvSpPr>
          <p:cNvPr id="10" name="Symbol zastępczy stopki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en-GB"/>
          </a:p>
        </p:txBody>
      </p:sp>
      <p:sp>
        <p:nvSpPr>
          <p:cNvPr id="22" name="Symbol zastępczy numeru slajd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18533F0E-952F-4FB5-9AA5-A7CA4C585D60}" type="slidenum">
              <a:rPr lang="en-GB" smtClean="0"/>
              <a:pPr>
                <a:defRPr/>
              </a:pPr>
              <a:t>‹#›</a:t>
            </a:fld>
            <a:endParaRPr lang="en-GB"/>
          </a:p>
        </p:txBody>
      </p:sp>
      <p:sp>
        <p:nvSpPr>
          <p:cNvPr id="15" name="Prostokąt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143" r:id="rId1"/>
    <p:sldLayoutId id="2147484144" r:id="rId2"/>
    <p:sldLayoutId id="2147484145" r:id="rId3"/>
    <p:sldLayoutId id="2147484146" r:id="rId4"/>
    <p:sldLayoutId id="2147484147" r:id="rId5"/>
    <p:sldLayoutId id="2147484148" r:id="rId6"/>
    <p:sldLayoutId id="2147484149" r:id="rId7"/>
    <p:sldLayoutId id="2147484150" r:id="rId8"/>
    <p:sldLayoutId id="2147484151" r:id="rId9"/>
    <p:sldLayoutId id="2147484152" r:id="rId10"/>
    <p:sldLayoutId id="214748415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8.xml"/><Relationship Id="rId6" Type="http://schemas.openxmlformats.org/officeDocument/2006/relationships/image" Target="../media/image2.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image" Target="../media/image42.jpeg"/><Relationship Id="rId2" Type="http://schemas.openxmlformats.org/officeDocument/2006/relationships/image" Target="../media/image38.jpeg"/><Relationship Id="rId1" Type="http://schemas.openxmlformats.org/officeDocument/2006/relationships/slideLayout" Target="../slideLayouts/slideLayout8.xml"/><Relationship Id="rId6" Type="http://schemas.openxmlformats.org/officeDocument/2006/relationships/image" Target="../media/image2.jpeg"/><Relationship Id="rId5" Type="http://schemas.openxmlformats.org/officeDocument/2006/relationships/image" Target="../media/image41.jpeg"/><Relationship Id="rId4" Type="http://schemas.openxmlformats.org/officeDocument/2006/relationships/image" Target="../media/image40.jpeg"/></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46.jpeg"/><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1.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jpeg"/><Relationship Id="rId1" Type="http://schemas.openxmlformats.org/officeDocument/2006/relationships/slideLayout" Target="../slideLayouts/slideLayout8.xml"/><Relationship Id="rId4" Type="http://schemas.openxmlformats.org/officeDocument/2006/relationships/image" Target="../media/image53.jpeg"/></Relationships>
</file>

<file path=ppt/slides/_rels/slide2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2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3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67.jpeg"/></Relationships>
</file>

<file path=ppt/slides/_rels/slide4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ytuł 1"/>
          <p:cNvSpPr>
            <a:spLocks noGrp="1"/>
          </p:cNvSpPr>
          <p:nvPr>
            <p:ph type="ctrTitle"/>
          </p:nvPr>
        </p:nvSpPr>
        <p:spPr>
          <a:xfrm>
            <a:off x="1259632" y="1916832"/>
            <a:ext cx="4536504" cy="2808312"/>
          </a:xfrm>
        </p:spPr>
        <p:txBody>
          <a:bodyPr>
            <a:normAutofit fontScale="90000"/>
          </a:bodyPr>
          <a:lstStyle/>
          <a:p>
            <a:r>
              <a:rPr lang="pl-PL" sz="3200" dirty="0" smtClean="0"/>
              <a:t>Realizacja projektu pn. „Goplańskie dziedzictwo kulturowe i przyrodnicze Kruszwicy bazą dla turystyki, rekreacji, edukacji i sportu”</a:t>
            </a:r>
          </a:p>
        </p:txBody>
      </p:sp>
      <p:sp>
        <p:nvSpPr>
          <p:cNvPr id="5123" name="Podtytuł 2"/>
          <p:cNvSpPr>
            <a:spLocks noGrp="1"/>
          </p:cNvSpPr>
          <p:nvPr>
            <p:ph type="subTitle" idx="1"/>
          </p:nvPr>
        </p:nvSpPr>
        <p:spPr>
          <a:xfrm>
            <a:off x="1259632" y="5229200"/>
            <a:ext cx="4536504" cy="1224136"/>
          </a:xfrm>
        </p:spPr>
        <p:txBody>
          <a:bodyPr>
            <a:normAutofit fontScale="62500" lnSpcReduction="20000"/>
          </a:bodyPr>
          <a:lstStyle/>
          <a:p>
            <a:r>
              <a:rPr lang="pl-PL" dirty="0" smtClean="0"/>
              <a:t>nr projektu: WND - RPKP 06.01.00-04-002/09</a:t>
            </a:r>
          </a:p>
          <a:p>
            <a:pPr marL="63500"/>
            <a:endParaRPr lang="pl-PL" dirty="0" smtClean="0">
              <a:latin typeface="Arial" charset="0"/>
              <a:cs typeface="Arial" charset="0"/>
            </a:endParaRPr>
          </a:p>
          <a:p>
            <a:pPr marL="63500"/>
            <a:endParaRPr lang="pl-PL" dirty="0" smtClean="0">
              <a:latin typeface="Arial" charset="0"/>
              <a:cs typeface="Arial" charset="0"/>
            </a:endParaRPr>
          </a:p>
          <a:p>
            <a:r>
              <a:rPr lang="pl-PL" dirty="0" smtClean="0"/>
              <a:t>Kruszwica, marzec 2011</a:t>
            </a:r>
            <a:endParaRPr lang="pl-PL" dirty="0"/>
          </a:p>
        </p:txBody>
      </p:sp>
      <p:pic>
        <p:nvPicPr>
          <p:cNvPr id="4"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2" name="Picture 2" descr="C:\Users\Dorota\Desktop\PULPITY WSZYSTKIE I  Z ACER\z acer\dysk c\Moje dokumenty\ZDJĘCIA wszystkie naważniejsze\Kruszwica\Kruszwica\MysiaWiea32[1].jpg"/>
          <p:cNvPicPr>
            <a:picLocks noChangeAspect="1" noChangeArrowheads="1"/>
          </p:cNvPicPr>
          <p:nvPr/>
        </p:nvPicPr>
        <p:blipFill>
          <a:blip r:embed="rId3" cstate="print"/>
          <a:srcRect/>
          <a:stretch>
            <a:fillRect/>
          </a:stretch>
        </p:blipFill>
        <p:spPr bwMode="auto">
          <a:xfrm>
            <a:off x="5868144" y="2060848"/>
            <a:ext cx="2880320" cy="3699458"/>
          </a:xfrm>
          <a:prstGeom prst="rect">
            <a:avLst/>
          </a:prstGeom>
          <a:noFill/>
        </p:spPr>
      </p:pic>
    </p:spTree>
  </p:cSld>
  <p:clrMapOvr>
    <a:masterClrMapping/>
  </p:clrMapOvr>
  <p:transition>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ytuł 1"/>
          <p:cNvSpPr>
            <a:spLocks noGrp="1"/>
          </p:cNvSpPr>
          <p:nvPr>
            <p:ph type="title"/>
          </p:nvPr>
        </p:nvSpPr>
        <p:spPr>
          <a:xfrm>
            <a:off x="1476375" y="1574800"/>
            <a:ext cx="6408738" cy="3006725"/>
          </a:xfrm>
        </p:spPr>
        <p:txBody>
          <a:bodyPr>
            <a:normAutofit fontScale="90000"/>
          </a:bodyPr>
          <a:lstStyle/>
          <a:p>
            <a:r>
              <a:rPr lang="pl-PL" sz="2400" dirty="0" smtClean="0">
                <a:solidFill>
                  <a:schemeClr val="tx2">
                    <a:lumMod val="50000"/>
                  </a:schemeClr>
                </a:solidFill>
              </a:rPr>
              <a:t>25 marca 2010 r. została podpisana umowa</a:t>
            </a:r>
            <a:br>
              <a:rPr lang="pl-PL" sz="2400" dirty="0" smtClean="0">
                <a:solidFill>
                  <a:schemeClr val="tx2">
                    <a:lumMod val="50000"/>
                  </a:schemeClr>
                </a:solidFill>
              </a:rPr>
            </a:br>
            <a:r>
              <a:rPr lang="pl-PL" sz="2400" dirty="0" smtClean="0">
                <a:solidFill>
                  <a:schemeClr val="tx2">
                    <a:lumMod val="50000"/>
                  </a:schemeClr>
                </a:solidFill>
              </a:rPr>
              <a:t>nr WPW.I.3043-6-2-185/2010 o dofinansowanie</a:t>
            </a:r>
            <a:br>
              <a:rPr lang="pl-PL" sz="2400" dirty="0" smtClean="0">
                <a:solidFill>
                  <a:schemeClr val="tx2">
                    <a:lumMod val="50000"/>
                  </a:schemeClr>
                </a:solidFill>
              </a:rPr>
            </a:br>
            <a:r>
              <a:rPr lang="pl-PL" sz="2400" dirty="0" smtClean="0">
                <a:solidFill>
                  <a:schemeClr val="tx2">
                    <a:lumMod val="50000"/>
                  </a:schemeClr>
                </a:solidFill>
              </a:rPr>
              <a:t>w formie zaliczki i refundacji projektu „Goplańskie dziedzictwo kulturowe i przyrodnicze Kruszwicy bazą dla turystyki, rekreacji, edukacji i sportu”. Umowę zawarto pomiędzy Województwem Kujawsko-Pomorskim a Gminą Kruszwica. </a:t>
            </a:r>
            <a:endParaRPr lang="pl-PL" sz="2400" dirty="0">
              <a:solidFill>
                <a:schemeClr val="tx2">
                  <a:lumMod val="50000"/>
                </a:schemeClr>
              </a:solidFill>
            </a:endParaRPr>
          </a:p>
        </p:txBody>
      </p:sp>
      <p:pic>
        <p:nvPicPr>
          <p:cNvPr id="1026" name="Picture 2"/>
          <p:cNvPicPr>
            <a:picLocks noChangeAspect="1" noChangeArrowheads="1"/>
          </p:cNvPicPr>
          <p:nvPr/>
        </p:nvPicPr>
        <p:blipFill>
          <a:blip r:embed="rId2" cstate="print"/>
          <a:srcRect/>
          <a:stretch>
            <a:fillRect/>
          </a:stretch>
        </p:blipFill>
        <p:spPr bwMode="auto">
          <a:xfrm>
            <a:off x="1979712" y="4509120"/>
            <a:ext cx="2075293" cy="2060848"/>
          </a:xfrm>
          <a:prstGeom prst="rect">
            <a:avLst/>
          </a:prstGeom>
          <a:noFill/>
          <a:ln w="9525">
            <a:noFill/>
            <a:miter lim="800000"/>
            <a:headEnd/>
            <a:tailEnd/>
          </a:ln>
        </p:spPr>
      </p:pic>
      <p:sp>
        <p:nvSpPr>
          <p:cNvPr id="5" name="Prostokąt 4"/>
          <p:cNvSpPr/>
          <p:nvPr/>
        </p:nvSpPr>
        <p:spPr>
          <a:xfrm>
            <a:off x="5580112" y="6021288"/>
            <a:ext cx="1172116" cy="369332"/>
          </a:xfrm>
          <a:prstGeom prst="rect">
            <a:avLst/>
          </a:prstGeom>
        </p:spPr>
        <p:txBody>
          <a:bodyPr wrap="none">
            <a:spAutoFit/>
          </a:bodyPr>
          <a:lstStyle/>
          <a:p>
            <a:r>
              <a:rPr lang="pl-PL" dirty="0" smtClean="0">
                <a:solidFill>
                  <a:schemeClr val="bg1">
                    <a:lumMod val="50000"/>
                  </a:schemeClr>
                </a:solidFill>
                <a:latin typeface="Times New Roman" pitchFamily="18" charset="0"/>
                <a:cs typeface="Times New Roman" pitchFamily="18" charset="0"/>
              </a:rPr>
              <a:t>Kruszwica</a:t>
            </a:r>
            <a:endParaRPr lang="pl-PL" dirty="0">
              <a:solidFill>
                <a:schemeClr val="bg1">
                  <a:lumMod val="50000"/>
                </a:schemeClr>
              </a:solidFill>
              <a:latin typeface="Times New Roman" pitchFamily="18" charset="0"/>
              <a:cs typeface="Times New Roman" pitchFamily="18" charset="0"/>
            </a:endParaRPr>
          </a:p>
        </p:txBody>
      </p:sp>
      <p:pic>
        <p:nvPicPr>
          <p:cNvPr id="1028" name="Picture 4" descr="C:\Users\Dorota\Desktop\PULPITY WSZYSTKIE I  Z ACER\PULPIT do 7 listopada 2010\Herb_Kruszwicy.bmp"/>
          <p:cNvPicPr>
            <a:picLocks noChangeAspect="1" noChangeArrowheads="1"/>
          </p:cNvPicPr>
          <p:nvPr/>
        </p:nvPicPr>
        <p:blipFill>
          <a:blip r:embed="rId3" cstate="print"/>
          <a:srcRect/>
          <a:stretch>
            <a:fillRect/>
          </a:stretch>
        </p:blipFill>
        <p:spPr bwMode="auto">
          <a:xfrm>
            <a:off x="5580112" y="4653136"/>
            <a:ext cx="1106239" cy="1327810"/>
          </a:xfrm>
          <a:prstGeom prst="rect">
            <a:avLst/>
          </a:prstGeom>
          <a:noFill/>
        </p:spPr>
      </p:pic>
      <p:pic>
        <p:nvPicPr>
          <p:cNvPr id="7" name="Picture 6" descr="C:\Users\Dorota\Desktop\17 - Kopia.jpg"/>
          <p:cNvPicPr>
            <a:picLocks noChangeAspect="1" noChangeArrowheads="1"/>
          </p:cNvPicPr>
          <p:nvPr/>
        </p:nvPicPr>
        <p:blipFill>
          <a:blip r:embed="rId4"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187624" y="1916832"/>
            <a:ext cx="7776864" cy="1569660"/>
          </a:xfrm>
          <a:prstGeom prst="rect">
            <a:avLst/>
          </a:prstGeom>
          <a:noFill/>
          <a:ln w="9525">
            <a:noFill/>
            <a:miter lim="800000"/>
            <a:headEnd/>
            <a:tailEnd/>
          </a:ln>
        </p:spPr>
        <p:txBody>
          <a:bodyPr wrap="square">
            <a:spAutoFit/>
          </a:bodyPr>
          <a:lstStyle/>
          <a:p>
            <a:pPr eaLnBrk="0" hangingPunct="0"/>
            <a:r>
              <a:rPr lang="pl-PL" sz="2400" dirty="0" smtClean="0">
                <a:solidFill>
                  <a:schemeClr val="tx2">
                    <a:lumMod val="50000"/>
                  </a:schemeClr>
                </a:solidFill>
                <a:latin typeface="+mn-lt"/>
              </a:rPr>
              <a:t>Umowa ta wraz z aneksem z 27 grudnia 2010 r. określają szczegółowe zasady i warunki na jakich dokonywane jest przekazywanie i wykorzystywanie dofinansowania na realizację projektu.</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026" name="Picture 2" descr="C:\Users\Dorota\Desktop\Nowy folder\DSC_0007.JPG"/>
          <p:cNvPicPr>
            <a:picLocks noChangeAspect="1" noChangeArrowheads="1"/>
          </p:cNvPicPr>
          <p:nvPr/>
        </p:nvPicPr>
        <p:blipFill>
          <a:blip r:embed="rId3" cstate="print"/>
          <a:srcRect/>
          <a:stretch>
            <a:fillRect/>
          </a:stretch>
        </p:blipFill>
        <p:spPr bwMode="auto">
          <a:xfrm>
            <a:off x="2374892" y="3645024"/>
            <a:ext cx="4608868" cy="3064407"/>
          </a:xfrm>
          <a:prstGeom prst="rect">
            <a:avLst/>
          </a:prstGeom>
          <a:noFill/>
        </p:spPr>
      </p:pic>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5" name="Symbol zastępczy tekstu 2"/>
          <p:cNvSpPr txBox="1">
            <a:spLocks/>
          </p:cNvSpPr>
          <p:nvPr/>
        </p:nvSpPr>
        <p:spPr>
          <a:xfrm>
            <a:off x="1043608" y="2060848"/>
            <a:ext cx="7272808" cy="3600400"/>
          </a:xfrm>
          <a:prstGeom prst="rect">
            <a:avLst/>
          </a:prstGeom>
        </p:spPr>
        <p:txBody>
          <a:bodyPr>
            <a:normAutofit/>
          </a:bodyPr>
          <a:lstStyle/>
          <a:p>
            <a:pPr marL="44450" marR="0" lvl="0" indent="-283464" algn="l" defTabSz="914400" rtl="0" eaLnBrk="1" fontAlgn="auto" latinLnBrk="0" hangingPunct="1">
              <a:lnSpc>
                <a:spcPct val="100000"/>
              </a:lnSpc>
              <a:spcBef>
                <a:spcPts val="600"/>
              </a:spcBef>
              <a:spcAft>
                <a:spcPts val="0"/>
              </a:spcAft>
              <a:buClr>
                <a:schemeClr val="accent1"/>
              </a:buClr>
              <a:buSzPct val="80000"/>
              <a:tabLst/>
              <a:defRPr/>
            </a:pPr>
            <a:r>
              <a:rPr kumimoji="0" lang="pl-PL" sz="1400" b="0" i="0" u="none" strike="noStrike" kern="1200" cap="none" spc="0" normalizeH="0" baseline="0" noProof="0" dirty="0" smtClean="0">
                <a:ln>
                  <a:noFill/>
                </a:ln>
                <a:solidFill>
                  <a:schemeClr val="tx2">
                    <a:lumMod val="50000"/>
                  </a:schemeClr>
                </a:solidFill>
                <a:effectLst/>
                <a:uLnTx/>
                <a:uFillTx/>
                <a:latin typeface="+mn-lt"/>
                <a:ea typeface="+mn-ea"/>
                <a:cs typeface="+mn-cs"/>
              </a:rPr>
              <a:t> </a:t>
            </a:r>
            <a:r>
              <a:rPr kumimoji="0" lang="pl-PL" sz="2400" b="0" i="0" u="none" strike="noStrike" kern="1200" cap="none" spc="0" normalizeH="0" baseline="0" noProof="0" dirty="0" smtClean="0">
                <a:ln>
                  <a:noFill/>
                </a:ln>
                <a:solidFill>
                  <a:schemeClr val="tx2">
                    <a:lumMod val="50000"/>
                  </a:schemeClr>
                </a:solidFill>
                <a:effectLst/>
                <a:uLnTx/>
                <a:uFillTx/>
                <a:latin typeface="+mn-lt"/>
                <a:ea typeface="+mn-ea"/>
                <a:cs typeface="+mn-cs"/>
              </a:rPr>
              <a:t>Projekt o całkowitej wartości 11 568 274,78 zł otrzymał dofinansowanie w kwocie nie większej niż 6 940 964,86 zł (60%) ze środków </a:t>
            </a:r>
            <a:r>
              <a:rPr kumimoji="0" lang="pl-PL" sz="2400" b="1" i="0" u="none" strike="noStrike" kern="1200" cap="none" spc="0" normalizeH="0" baseline="0" noProof="0" dirty="0" smtClean="0">
                <a:ln>
                  <a:noFill/>
                </a:ln>
                <a:solidFill>
                  <a:schemeClr val="tx2">
                    <a:lumMod val="50000"/>
                  </a:schemeClr>
                </a:solidFill>
                <a:effectLst/>
                <a:uLnTx/>
                <a:uFillTx/>
                <a:latin typeface="+mn-lt"/>
                <a:ea typeface="+mn-ea"/>
                <a:cs typeface="+mn-cs"/>
              </a:rPr>
              <a:t>Europejskiego Funduszu Rozwoju Regionalnego w ramach Regionalnego Programu Operacyjnego Województwa Kujawsko-Pomorskiego na lata 2007-2013; Oś priorytetowa 6 Wsparcie rozwoju turystyki; Działanie 6.1 Rozwój usług turystycznych w oparciu o zasoby przyrodnicze</a:t>
            </a:r>
            <a:r>
              <a:rPr kumimoji="0" lang="pl-PL" sz="2400" b="0" i="0" u="none" strike="noStrike" kern="1200" cap="none" spc="0" normalizeH="0" baseline="0" noProof="0" dirty="0" smtClean="0">
                <a:ln>
                  <a:noFill/>
                </a:ln>
                <a:solidFill>
                  <a:schemeClr val="tx2">
                    <a:lumMod val="50000"/>
                  </a:schemeClr>
                </a:solidFill>
                <a:effectLst/>
                <a:uLnTx/>
                <a:uFillTx/>
                <a:latin typeface="+mn-lt"/>
                <a:ea typeface="+mn-ea"/>
                <a:cs typeface="+mn-cs"/>
              </a:rPr>
              <a:t>.</a:t>
            </a:r>
            <a:endParaRPr kumimoji="0" lang="pl-PL" sz="2400" b="0" i="0" u="none" strike="noStrike" kern="1200" cap="none" spc="0" normalizeH="0" baseline="0" noProof="0" dirty="0" smtClean="0">
              <a:ln>
                <a:noFill/>
              </a:ln>
              <a:solidFill>
                <a:schemeClr val="tx2">
                  <a:lumMod val="50000"/>
                </a:schemeClr>
              </a:solidFill>
              <a:effectLst/>
              <a:uLnTx/>
              <a:uFillTx/>
              <a:latin typeface="Arial" charset="0"/>
              <a:ea typeface="+mn-ea"/>
              <a:cs typeface="Arial" charset="0"/>
            </a:endParaRPr>
          </a:p>
        </p:txBody>
      </p:sp>
      <p:pic>
        <p:nvPicPr>
          <p:cNvPr id="6"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ytuł 1"/>
          <p:cNvSpPr>
            <a:spLocks noGrp="1"/>
          </p:cNvSpPr>
          <p:nvPr>
            <p:ph type="title"/>
          </p:nvPr>
        </p:nvSpPr>
        <p:spPr>
          <a:xfrm>
            <a:off x="1331640" y="1916832"/>
            <a:ext cx="7355160" cy="1583606"/>
          </a:xfrm>
        </p:spPr>
        <p:txBody>
          <a:bodyPr/>
          <a:lstStyle/>
          <a:p>
            <a:r>
              <a:rPr lang="pl-PL" sz="3200" dirty="0" smtClean="0"/>
              <a:t>Prace realizacyjne rozpoczęte zostały</a:t>
            </a:r>
            <a:r>
              <a:rPr lang="pl-PL" sz="3200" smtClean="0"/>
              <a:t/>
            </a:r>
            <a:br>
              <a:rPr lang="pl-PL" sz="3200" smtClean="0"/>
            </a:br>
            <a:r>
              <a:rPr lang="pl-PL" sz="3200" smtClean="0"/>
              <a:t>w marcu </a:t>
            </a:r>
            <a:r>
              <a:rPr lang="pl-PL" sz="3200" dirty="0" smtClean="0"/>
              <a:t>2010 r. od budowy ścieżek rowerowych. </a:t>
            </a:r>
            <a:endParaRPr lang="pl-PL" sz="3200" dirty="0"/>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3074" name="Picture 2" descr="C:\Users\Dorota\Desktop\Dziedzictwo kulturowe zdjęcia i materiały\zdj. Goplańskie dziedzictwo\DSC_0052.JPG"/>
          <p:cNvPicPr>
            <a:picLocks noChangeAspect="1" noChangeArrowheads="1"/>
          </p:cNvPicPr>
          <p:nvPr/>
        </p:nvPicPr>
        <p:blipFill>
          <a:blip r:embed="rId3" cstate="print"/>
          <a:srcRect/>
          <a:stretch>
            <a:fillRect/>
          </a:stretch>
        </p:blipFill>
        <p:spPr bwMode="auto">
          <a:xfrm>
            <a:off x="4725358" y="3789040"/>
            <a:ext cx="4095114" cy="2724522"/>
          </a:xfrm>
          <a:prstGeom prst="rect">
            <a:avLst/>
          </a:prstGeom>
          <a:noFill/>
        </p:spPr>
      </p:pic>
      <p:pic>
        <p:nvPicPr>
          <p:cNvPr id="7170" name="Picture 2" descr="C:\Users\Dorota\Desktop\Dziedzictwo kulturowe zdjęcia i materiały\zdj. Goplańskie dziedzictwo\DSC_0485.JPG"/>
          <p:cNvPicPr>
            <a:picLocks noChangeAspect="1" noChangeArrowheads="1"/>
          </p:cNvPicPr>
          <p:nvPr/>
        </p:nvPicPr>
        <p:blipFill>
          <a:blip r:embed="rId4" cstate="print"/>
          <a:srcRect/>
          <a:stretch>
            <a:fillRect/>
          </a:stretch>
        </p:blipFill>
        <p:spPr bwMode="auto">
          <a:xfrm>
            <a:off x="395536" y="3789040"/>
            <a:ext cx="4104456" cy="2729197"/>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2"/>
          <p:cNvSpPr txBox="1">
            <a:spLocks/>
          </p:cNvSpPr>
          <p:nvPr/>
        </p:nvSpPr>
        <p:spPr>
          <a:xfrm>
            <a:off x="1187624" y="1772817"/>
            <a:ext cx="7704856" cy="1296143"/>
          </a:xfrm>
          <a:prstGeom prst="rect">
            <a:avLst/>
          </a:prstGeom>
        </p:spPr>
        <p:txBody>
          <a:bodyPr>
            <a:noAutofit/>
          </a:bodyPr>
          <a:lstStyle/>
          <a:p>
            <a:pPr marL="44450" marR="0" lvl="0" indent="-283464" algn="l" defTabSz="914400" rtl="0" eaLnBrk="1" fontAlgn="auto" latinLnBrk="0" hangingPunct="1">
              <a:lnSpc>
                <a:spcPct val="100000"/>
              </a:lnSpc>
              <a:spcBef>
                <a:spcPts val="600"/>
              </a:spcBef>
              <a:spcAft>
                <a:spcPts val="0"/>
              </a:spcAft>
              <a:buClr>
                <a:schemeClr val="accent1"/>
              </a:buClr>
              <a:buSzPct val="80000"/>
              <a:tabLst/>
              <a:defRPr/>
            </a:pPr>
            <a:r>
              <a:rPr kumimoji="0" lang="pl-PL" sz="2400" b="0" i="0" u="none" strike="noStrike" kern="1200" cap="none" spc="0" normalizeH="0" baseline="0" noProof="0" dirty="0" smtClean="0">
                <a:ln>
                  <a:noFill/>
                </a:ln>
                <a:solidFill>
                  <a:schemeClr val="tx2">
                    <a:lumMod val="50000"/>
                  </a:schemeClr>
                </a:solidFill>
                <a:effectLst/>
                <a:uLnTx/>
                <a:uFillTx/>
                <a:latin typeface="+mn-lt"/>
                <a:ea typeface="+mn-ea"/>
                <a:cs typeface="+mn-cs"/>
              </a:rPr>
              <a:t>W efekcie powstały cztery ścieżki pieszo-rowerowe rozpoczynające się przy parkingu samochodowym u podnóża wzgórza zamkowego, wiodące do miejsc ciekawych przyrodniczo oraz obiektów kultury i sportu.</a:t>
            </a:r>
            <a:endParaRPr kumimoji="0" lang="pl-PL" sz="2400" b="0" i="0" u="none" strike="noStrike" kern="1200" cap="none" spc="0" normalizeH="0" baseline="0" noProof="0" dirty="0" smtClean="0">
              <a:ln>
                <a:noFill/>
              </a:ln>
              <a:solidFill>
                <a:schemeClr val="tx2">
                  <a:lumMod val="50000"/>
                </a:schemeClr>
              </a:solidFill>
              <a:effectLst/>
              <a:uLnTx/>
              <a:uFillTx/>
              <a:latin typeface="Arial" charset="0"/>
              <a:ea typeface="+mn-ea"/>
              <a:cs typeface="Arial" charset="0"/>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4" name="Picture 3" descr="C:\Users\Dorota\Desktop\Dziedzictwo kulturowe zdjęcia i materiały\DSC_0192.JPG"/>
          <p:cNvPicPr>
            <a:picLocks noChangeAspect="1" noChangeArrowheads="1"/>
          </p:cNvPicPr>
          <p:nvPr/>
        </p:nvPicPr>
        <p:blipFill>
          <a:blip r:embed="rId3" cstate="print"/>
          <a:srcRect/>
          <a:stretch>
            <a:fillRect/>
          </a:stretch>
        </p:blipFill>
        <p:spPr bwMode="auto">
          <a:xfrm>
            <a:off x="4788024" y="3501008"/>
            <a:ext cx="4105032" cy="2729410"/>
          </a:xfrm>
          <a:prstGeom prst="rect">
            <a:avLst/>
          </a:prstGeom>
          <a:noFill/>
        </p:spPr>
      </p:pic>
      <p:pic>
        <p:nvPicPr>
          <p:cNvPr id="5" name="Picture 2" descr="C:\Users\Dorota\Desktop\Dziedzictwo kulturowe zdjęcia i materiały\zdj. Goplańskie dziedzictwo\zdjęcia do prezentacji\DSC_0172.JPG"/>
          <p:cNvPicPr>
            <a:picLocks noChangeAspect="1" noChangeArrowheads="1"/>
          </p:cNvPicPr>
          <p:nvPr/>
        </p:nvPicPr>
        <p:blipFill>
          <a:blip r:embed="rId4" cstate="print"/>
          <a:srcRect/>
          <a:stretch>
            <a:fillRect/>
          </a:stretch>
        </p:blipFill>
        <p:spPr bwMode="auto">
          <a:xfrm>
            <a:off x="611560" y="3501008"/>
            <a:ext cx="4077384" cy="271146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C:\Users\Dorota\Desktop\Dziedzictwo kulturowe zdjęcia i materiały\zdj. Goplańskie dziedzictwo\Goplańskie dziedzictwo jesień 2010 (3).JPG"/>
          <p:cNvPicPr>
            <a:picLocks noChangeAspect="1" noChangeArrowheads="1"/>
          </p:cNvPicPr>
          <p:nvPr/>
        </p:nvPicPr>
        <p:blipFill>
          <a:blip r:embed="rId2" cstate="print"/>
          <a:srcRect/>
          <a:stretch>
            <a:fillRect/>
          </a:stretch>
        </p:blipFill>
        <p:spPr bwMode="auto">
          <a:xfrm>
            <a:off x="4427984" y="2420888"/>
            <a:ext cx="4106476" cy="2730368"/>
          </a:xfrm>
          <a:prstGeom prst="rect">
            <a:avLst/>
          </a:prstGeom>
          <a:noFill/>
        </p:spPr>
      </p:pic>
      <p:pic>
        <p:nvPicPr>
          <p:cNvPr id="12291" name="Picture 3" descr="C:\Users\Dorota\Desktop\Dziedzictwo kulturowe zdjęcia i materiały\zdj. Goplańskie dziedzictwo\zdjęcia do prezentacji\DSC_0170.JPG"/>
          <p:cNvPicPr>
            <a:picLocks noChangeAspect="1" noChangeArrowheads="1"/>
          </p:cNvPicPr>
          <p:nvPr/>
        </p:nvPicPr>
        <p:blipFill>
          <a:blip r:embed="rId3" cstate="print"/>
          <a:srcRect/>
          <a:stretch>
            <a:fillRect/>
          </a:stretch>
        </p:blipFill>
        <p:spPr bwMode="auto">
          <a:xfrm>
            <a:off x="395536" y="3842525"/>
            <a:ext cx="4536504" cy="3015475"/>
          </a:xfrm>
          <a:prstGeom prst="rect">
            <a:avLst/>
          </a:prstGeom>
          <a:noFill/>
        </p:spPr>
      </p:pic>
      <p:pic>
        <p:nvPicPr>
          <p:cNvPr id="12292" name="Picture 4" descr="C:\Users\Dorota\Desktop\Dziedzictwo kulturowe zdjęcia i materiały\zdj. Goplańskie dziedzictwo\DSC_0054.JPG"/>
          <p:cNvPicPr>
            <a:picLocks noChangeAspect="1" noChangeArrowheads="1"/>
          </p:cNvPicPr>
          <p:nvPr/>
        </p:nvPicPr>
        <p:blipFill>
          <a:blip r:embed="rId4" cstate="print"/>
          <a:srcRect/>
          <a:stretch>
            <a:fillRect/>
          </a:stretch>
        </p:blipFill>
        <p:spPr bwMode="auto">
          <a:xfrm>
            <a:off x="611560" y="1556792"/>
            <a:ext cx="3380699" cy="2247805"/>
          </a:xfrm>
          <a:prstGeom prst="rect">
            <a:avLst/>
          </a:prstGeom>
          <a:noFill/>
        </p:spPr>
      </p:pic>
      <p:pic>
        <p:nvPicPr>
          <p:cNvPr id="12293" name="Picture 5" descr="C:\Users\Dorota\Desktop\Dziedzictwo kulturowe zdjęcia i materiały\DSC_0193.JPG"/>
          <p:cNvPicPr>
            <a:picLocks noChangeAspect="1" noChangeArrowheads="1"/>
          </p:cNvPicPr>
          <p:nvPr/>
        </p:nvPicPr>
        <p:blipFill>
          <a:blip r:embed="rId5" cstate="print"/>
          <a:srcRect/>
          <a:stretch>
            <a:fillRect/>
          </a:stretch>
        </p:blipFill>
        <p:spPr bwMode="auto">
          <a:xfrm>
            <a:off x="5580112" y="4365104"/>
            <a:ext cx="3344407" cy="2223675"/>
          </a:xfrm>
          <a:prstGeom prst="rect">
            <a:avLst/>
          </a:prstGeom>
          <a:noFill/>
        </p:spPr>
      </p:pic>
      <p:pic>
        <p:nvPicPr>
          <p:cNvPr id="7" name="Picture 6" descr="C:\Users\Dorota\Desktop\17 - Kopia.jpg"/>
          <p:cNvPicPr>
            <a:picLocks noChangeAspect="1" noChangeArrowheads="1"/>
          </p:cNvPicPr>
          <p:nvPr/>
        </p:nvPicPr>
        <p:blipFill>
          <a:blip r:embed="rId6" cstate="print"/>
          <a:srcRect/>
          <a:stretch>
            <a:fillRect/>
          </a:stretch>
        </p:blipFill>
        <p:spPr bwMode="auto">
          <a:xfrm>
            <a:off x="0" y="-1"/>
            <a:ext cx="9144000" cy="1759079"/>
          </a:xfrm>
          <a:prstGeom prst="rect">
            <a:avLst/>
          </a:prstGeom>
          <a:noFill/>
          <a:ln w="9525">
            <a:noFill/>
            <a:miter lim="800000"/>
            <a:headEnd/>
            <a:tailEnd/>
          </a:ln>
        </p:spPr>
      </p:pic>
      <p:sp>
        <p:nvSpPr>
          <p:cNvPr id="8" name="Prostokąt 7"/>
          <p:cNvSpPr/>
          <p:nvPr/>
        </p:nvSpPr>
        <p:spPr>
          <a:xfrm>
            <a:off x="2555776" y="1700808"/>
            <a:ext cx="5148064" cy="830997"/>
          </a:xfrm>
          <a:prstGeom prst="rect">
            <a:avLst/>
          </a:prstGeom>
        </p:spPr>
        <p:txBody>
          <a:bodyPr wrap="square">
            <a:spAutoFit/>
          </a:bodyPr>
          <a:lstStyle/>
          <a:p>
            <a:r>
              <a:rPr lang="pl-PL" sz="2400" dirty="0" smtClean="0">
                <a:solidFill>
                  <a:schemeClr val="tx2">
                    <a:lumMod val="50000"/>
                  </a:schemeClr>
                </a:solidFill>
                <a:latin typeface="+mn-lt"/>
              </a:rPr>
              <a:t>Ścieżki prowadzą wzdłuż brzegów jeziora Gopło.</a:t>
            </a:r>
            <a:endParaRPr lang="pl-PL" sz="2400" dirty="0">
              <a:solidFill>
                <a:schemeClr val="tx2">
                  <a:lumMod val="50000"/>
                </a:schemeClr>
              </a:solidFill>
              <a:latin typeface="+mn-l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ymbol zastępczy tekstu 2"/>
          <p:cNvSpPr>
            <a:spLocks noGrp="1"/>
          </p:cNvSpPr>
          <p:nvPr>
            <p:ph type="body" idx="1"/>
          </p:nvPr>
        </p:nvSpPr>
        <p:spPr>
          <a:xfrm>
            <a:off x="2483768" y="1988840"/>
            <a:ext cx="6226969" cy="1079947"/>
          </a:xfrm>
        </p:spPr>
        <p:txBody>
          <a:bodyPr/>
          <a:lstStyle/>
          <a:p>
            <a:pPr marL="44450"/>
            <a:r>
              <a:rPr lang="pl-PL" sz="2400" dirty="0" smtClean="0">
                <a:solidFill>
                  <a:schemeClr val="tx2">
                    <a:lumMod val="50000"/>
                  </a:schemeClr>
                </a:solidFill>
              </a:rPr>
              <a:t>Ścieżki rowerowe stanowią atrakcję turystyczną, a ponadto poprawiły estetykę  Kruszwicy.</a:t>
            </a:r>
            <a:endParaRPr lang="pl-PL" sz="2400" dirty="0" smtClean="0">
              <a:solidFill>
                <a:schemeClr val="tx2">
                  <a:lumMod val="50000"/>
                </a:schemeClr>
              </a:solidFill>
              <a:latin typeface="Arial" charset="0"/>
              <a:cs typeface="Arial" charset="0"/>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2051" name="Picture 3" descr="C:\Users\Dorota\Desktop\Dziedzictwo kulturowe zdjęcia i materiały\zdj. Goplańskie dziedzictwo\zdjęcia do prezentacji\DSC_0116.JPG"/>
          <p:cNvPicPr>
            <a:picLocks noChangeAspect="1" noChangeArrowheads="1"/>
          </p:cNvPicPr>
          <p:nvPr/>
        </p:nvPicPr>
        <p:blipFill>
          <a:blip r:embed="rId3" cstate="print"/>
          <a:srcRect/>
          <a:stretch>
            <a:fillRect/>
          </a:stretch>
        </p:blipFill>
        <p:spPr bwMode="auto">
          <a:xfrm>
            <a:off x="251520" y="3573016"/>
            <a:ext cx="4176464" cy="2777349"/>
          </a:xfrm>
          <a:prstGeom prst="rect">
            <a:avLst/>
          </a:prstGeom>
          <a:noFill/>
        </p:spPr>
      </p:pic>
      <p:pic>
        <p:nvPicPr>
          <p:cNvPr id="2" name="Picture 2" descr="C:\Users\Dorota\Desktop\Dziedzictwo kulturowe zdjęcia i materiały\zdj. Goplańskie dziedzictwo\zdjęcia do prezentacji\DSC_0128.JPG"/>
          <p:cNvPicPr>
            <a:picLocks noChangeAspect="1" noChangeArrowheads="1"/>
          </p:cNvPicPr>
          <p:nvPr/>
        </p:nvPicPr>
        <p:blipFill>
          <a:blip r:embed="rId4" cstate="print"/>
          <a:srcRect/>
          <a:stretch>
            <a:fillRect/>
          </a:stretch>
        </p:blipFill>
        <p:spPr bwMode="auto">
          <a:xfrm>
            <a:off x="4716016" y="3573016"/>
            <a:ext cx="4176464" cy="2777349"/>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Prostokąt 1"/>
          <p:cNvSpPr>
            <a:spLocks noChangeArrowheads="1"/>
          </p:cNvSpPr>
          <p:nvPr/>
        </p:nvSpPr>
        <p:spPr bwMode="auto">
          <a:xfrm>
            <a:off x="1187624" y="2492896"/>
            <a:ext cx="4320480" cy="3046988"/>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Gmina Kruszwica realizuje projekt „Goplańskie dziedzictwo kulturowe </a:t>
            </a:r>
          </a:p>
          <a:p>
            <a:r>
              <a:rPr lang="pl-PL" sz="2400" dirty="0" smtClean="0">
                <a:solidFill>
                  <a:schemeClr val="tx2">
                    <a:lumMod val="50000"/>
                  </a:schemeClr>
                </a:solidFill>
                <a:latin typeface="+mn-lt"/>
              </a:rPr>
              <a:t>i przyrodnicze Kruszwicy bazą dla turystyki, rekreacji, edukacji i sportu” w strukturze organizacyjnej projektowo-funkcjonalnej.</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2050" name="Picture 2" descr="C:\Users\Dorota\Desktop\PULPITY WSZYSTKIE I  Z ACER\z acer\dysk c\Moje dokumenty\ZDJĘCIA wszystkie naważniejsze\RÓŻNE\szkolenie.jpg"/>
          <p:cNvPicPr>
            <a:picLocks noChangeAspect="1" noChangeArrowheads="1"/>
          </p:cNvPicPr>
          <p:nvPr/>
        </p:nvPicPr>
        <p:blipFill>
          <a:blip r:embed="rId3" cstate="print"/>
          <a:srcRect/>
          <a:stretch>
            <a:fillRect/>
          </a:stretch>
        </p:blipFill>
        <p:spPr bwMode="auto">
          <a:xfrm>
            <a:off x="5652120" y="2348880"/>
            <a:ext cx="2958976" cy="3322930"/>
          </a:xfrm>
          <a:prstGeom prst="rect">
            <a:avLst/>
          </a:prstGeom>
          <a:noFill/>
        </p:spPr>
      </p:pic>
    </p:spTree>
  </p:cSld>
  <p:clrMapOvr>
    <a:masterClrMapping/>
  </p:clrMapOvr>
  <p:transition>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Prostokąt 1"/>
          <p:cNvSpPr>
            <a:spLocks noChangeArrowheads="1"/>
          </p:cNvSpPr>
          <p:nvPr/>
        </p:nvSpPr>
        <p:spPr bwMode="auto">
          <a:xfrm>
            <a:off x="1187624" y="2276475"/>
            <a:ext cx="5328592" cy="3785652"/>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Zespół projektowy złożony jest </a:t>
            </a:r>
          </a:p>
          <a:p>
            <a:r>
              <a:rPr lang="pl-PL" sz="2400" dirty="0" smtClean="0">
                <a:solidFill>
                  <a:schemeClr val="tx2">
                    <a:lumMod val="50000"/>
                  </a:schemeClr>
                </a:solidFill>
                <a:latin typeface="+mn-lt"/>
              </a:rPr>
              <a:t>z pracowników Urzędu Miejskiego </a:t>
            </a:r>
          </a:p>
          <a:p>
            <a:r>
              <a:rPr lang="pl-PL" sz="2400" dirty="0" smtClean="0">
                <a:solidFill>
                  <a:schemeClr val="tx2">
                    <a:lumMod val="50000"/>
                  </a:schemeClr>
                </a:solidFill>
                <a:latin typeface="+mn-lt"/>
              </a:rPr>
              <a:t>w Kruszwicy, którzy jednocześnie pełnią inne obowiązki wynikające </a:t>
            </a:r>
          </a:p>
          <a:p>
            <a:r>
              <a:rPr lang="pl-PL" sz="2400" dirty="0" smtClean="0">
                <a:solidFill>
                  <a:schemeClr val="tx2">
                    <a:lumMod val="50000"/>
                  </a:schemeClr>
                </a:solidFill>
                <a:latin typeface="+mn-lt"/>
              </a:rPr>
              <a:t>z zakresu ich pracy zawodowej. Funkcję kierownika projektu pełni </a:t>
            </a:r>
          </a:p>
          <a:p>
            <a:r>
              <a:rPr lang="pl-PL" sz="2400" dirty="0" smtClean="0">
                <a:solidFill>
                  <a:schemeClr val="tx2">
                    <a:lumMod val="50000"/>
                  </a:schemeClr>
                </a:solidFill>
                <a:latin typeface="+mn-lt"/>
              </a:rPr>
              <a:t>Jan Wasilewski, kierownik Referatu Planowania, Rozwoju, Inwestycji</a:t>
            </a:r>
          </a:p>
          <a:p>
            <a:r>
              <a:rPr lang="pl-PL" sz="2400" dirty="0" smtClean="0">
                <a:solidFill>
                  <a:schemeClr val="tx2">
                    <a:lumMod val="50000"/>
                  </a:schemeClr>
                </a:solidFill>
                <a:latin typeface="+mn-lt"/>
              </a:rPr>
              <a:t>i Nieruchomości Urzędu Miejskiego </a:t>
            </a:r>
          </a:p>
          <a:p>
            <a:r>
              <a:rPr lang="pl-PL" sz="2400" dirty="0" smtClean="0">
                <a:solidFill>
                  <a:schemeClr val="tx2">
                    <a:lumMod val="50000"/>
                  </a:schemeClr>
                </a:solidFill>
                <a:latin typeface="+mn-lt"/>
              </a:rPr>
              <a:t>w Kruszwicy.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026" name="Picture 2" descr="C:\Users\Dorota\Desktop\Dziedzictwo kulturowe zdjęcia i materiały\DSC_0013.JPG"/>
          <p:cNvPicPr>
            <a:picLocks noChangeAspect="1" noChangeArrowheads="1"/>
          </p:cNvPicPr>
          <p:nvPr/>
        </p:nvPicPr>
        <p:blipFill>
          <a:blip r:embed="rId3" cstate="print"/>
          <a:srcRect/>
          <a:stretch>
            <a:fillRect/>
          </a:stretch>
        </p:blipFill>
        <p:spPr bwMode="auto">
          <a:xfrm>
            <a:off x="6732240" y="2492896"/>
            <a:ext cx="1629965" cy="3140800"/>
          </a:xfrm>
          <a:prstGeom prst="rect">
            <a:avLst/>
          </a:prstGeom>
          <a:noFill/>
        </p:spPr>
      </p:pic>
    </p:spTree>
  </p:cSld>
  <p:clrMapOvr>
    <a:masterClrMapping/>
  </p:clrMapOvr>
  <p:transition>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Prostokąt 1"/>
          <p:cNvSpPr>
            <a:spLocks noChangeArrowheads="1"/>
          </p:cNvSpPr>
          <p:nvPr/>
        </p:nvSpPr>
        <p:spPr bwMode="auto">
          <a:xfrm>
            <a:off x="1403350" y="2132856"/>
            <a:ext cx="6624638" cy="1569660"/>
          </a:xfrm>
          <a:prstGeom prst="rect">
            <a:avLst/>
          </a:prstGeom>
          <a:noFill/>
          <a:ln w="9525">
            <a:noFill/>
            <a:miter lim="800000"/>
            <a:headEnd/>
            <a:tailEnd/>
          </a:ln>
        </p:spPr>
        <p:txBody>
          <a:bodyPr>
            <a:spAutoFit/>
          </a:bodyPr>
          <a:lstStyle/>
          <a:p>
            <a:r>
              <a:rPr lang="pl-PL" sz="2400" dirty="0" smtClean="0">
                <a:solidFill>
                  <a:schemeClr val="tx2">
                    <a:lumMod val="50000"/>
                  </a:schemeClr>
                </a:solidFill>
                <a:latin typeface="+mn-lt"/>
              </a:rPr>
              <a:t>W ramach realizacji projektu przebudowany został parking w Kruszwicy przy ul. Podzamcze, znajdujący się w pobliżu zabytkowej Mysiej Wieży.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3074" name="Picture 2" descr="C:\Users\Dorota\Desktop\Dziedzictwo kulturowe zdjęcia i materiały\zdj. Goplańskie dziedzictwo\1 (4).JPG"/>
          <p:cNvPicPr>
            <a:picLocks noChangeAspect="1" noChangeArrowheads="1"/>
          </p:cNvPicPr>
          <p:nvPr/>
        </p:nvPicPr>
        <p:blipFill>
          <a:blip r:embed="rId3" cstate="print"/>
          <a:srcRect/>
          <a:stretch>
            <a:fillRect/>
          </a:stretch>
        </p:blipFill>
        <p:spPr bwMode="auto">
          <a:xfrm>
            <a:off x="4716016" y="3717032"/>
            <a:ext cx="3960440" cy="2634922"/>
          </a:xfrm>
          <a:prstGeom prst="rect">
            <a:avLst/>
          </a:prstGeom>
          <a:noFill/>
        </p:spPr>
      </p:pic>
      <p:pic>
        <p:nvPicPr>
          <p:cNvPr id="6" name="Picture 2" descr="C:\Users\Dorota\Desktop\Dziedzictwo kulturowe zdjęcia i materiały\zdj. Goplańskie dziedzictwo\DSC_0045.JPG"/>
          <p:cNvPicPr>
            <a:picLocks noChangeAspect="1" noChangeArrowheads="1"/>
          </p:cNvPicPr>
          <p:nvPr/>
        </p:nvPicPr>
        <p:blipFill>
          <a:blip r:embed="rId4" cstate="print"/>
          <a:srcRect/>
          <a:stretch>
            <a:fillRect/>
          </a:stretch>
        </p:blipFill>
        <p:spPr bwMode="auto">
          <a:xfrm>
            <a:off x="323528" y="3717032"/>
            <a:ext cx="4029923" cy="2679470"/>
          </a:xfrm>
          <a:prstGeom prst="rect">
            <a:avLst/>
          </a:prstGeom>
          <a:noFill/>
        </p:spPr>
      </p:pic>
    </p:spTree>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Prostokąt 1"/>
          <p:cNvSpPr>
            <a:spLocks noChangeArrowheads="1"/>
          </p:cNvSpPr>
          <p:nvPr/>
        </p:nvSpPr>
        <p:spPr bwMode="auto">
          <a:xfrm>
            <a:off x="1691680" y="1778040"/>
            <a:ext cx="6624638" cy="1938992"/>
          </a:xfrm>
          <a:prstGeom prst="rect">
            <a:avLst/>
          </a:prstGeom>
          <a:noFill/>
          <a:ln w="9525">
            <a:noFill/>
            <a:miter lim="800000"/>
            <a:headEnd/>
            <a:tailEnd/>
          </a:ln>
        </p:spPr>
        <p:txBody>
          <a:bodyPr>
            <a:spAutoFit/>
          </a:bodyPr>
          <a:lstStyle/>
          <a:p>
            <a:r>
              <a:rPr lang="pl-PL" sz="2400" dirty="0" smtClean="0">
                <a:solidFill>
                  <a:schemeClr val="tx2">
                    <a:lumMod val="50000"/>
                  </a:schemeClr>
                </a:solidFill>
                <a:latin typeface="+mn-lt"/>
              </a:rPr>
              <a:t>Jego nawierzchnia z betonu asfaltowego była znacznie zniszczona, a teren nie posiadał odpowiedniego odwodnienia. W ramach projektu zbudowano podziemną instalację odwadniającą.</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5" name="Picture 3" descr="C:\Users\Dorota\Desktop\PULPITY WSZYSTKIE I  Z ACER\z acer\dysk c\Moje dokumenty\ZDJĘCIA wszystkie naważniejsze\Kruszwica\pod Mysią Wieżą.JPG"/>
          <p:cNvPicPr>
            <a:picLocks noChangeAspect="1" noChangeArrowheads="1"/>
          </p:cNvPicPr>
          <p:nvPr/>
        </p:nvPicPr>
        <p:blipFill>
          <a:blip r:embed="rId3" cstate="print"/>
          <a:srcRect/>
          <a:stretch>
            <a:fillRect/>
          </a:stretch>
        </p:blipFill>
        <p:spPr bwMode="auto">
          <a:xfrm>
            <a:off x="4884035" y="3717032"/>
            <a:ext cx="3432381" cy="2574286"/>
          </a:xfrm>
          <a:prstGeom prst="rect">
            <a:avLst/>
          </a:prstGeom>
          <a:noFill/>
        </p:spPr>
      </p:pic>
      <p:pic>
        <p:nvPicPr>
          <p:cNvPr id="4099" name="Picture 3" descr="C:\Users\Dorota\Desktop\Dziedzictwo kulturowe zdjęcia i materiały\K1 (3).JPG"/>
          <p:cNvPicPr>
            <a:picLocks noChangeAspect="1" noChangeArrowheads="1"/>
          </p:cNvPicPr>
          <p:nvPr/>
        </p:nvPicPr>
        <p:blipFill>
          <a:blip r:embed="rId4" cstate="print"/>
          <a:srcRect/>
          <a:stretch>
            <a:fillRect/>
          </a:stretch>
        </p:blipFill>
        <p:spPr bwMode="auto">
          <a:xfrm>
            <a:off x="1292018" y="3717031"/>
            <a:ext cx="3279982" cy="2592289"/>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Prostokąt 1"/>
          <p:cNvSpPr>
            <a:spLocks noChangeArrowheads="1"/>
          </p:cNvSpPr>
          <p:nvPr/>
        </p:nvSpPr>
        <p:spPr bwMode="auto">
          <a:xfrm>
            <a:off x="1403350" y="1844825"/>
            <a:ext cx="6624638" cy="830997"/>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Nowa nawierzchnia parkingu wykonana jest </a:t>
            </a:r>
          </a:p>
          <a:p>
            <a:r>
              <a:rPr lang="pl-PL" sz="2400" dirty="0" smtClean="0">
                <a:solidFill>
                  <a:schemeClr val="tx2">
                    <a:lumMod val="50000"/>
                  </a:schemeClr>
                </a:solidFill>
                <a:latin typeface="+mn-lt"/>
              </a:rPr>
              <a:t>z kostki betonowej.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4098" name="Picture 2" descr="C:\Users\Dorota\Desktop\Dziedzictwo kulturowe zdjęcia i materiały\zdj. Goplańskie dziedzictwo\1 (8).JPG"/>
          <p:cNvPicPr>
            <a:picLocks noChangeAspect="1" noChangeArrowheads="1"/>
          </p:cNvPicPr>
          <p:nvPr/>
        </p:nvPicPr>
        <p:blipFill>
          <a:blip r:embed="rId3" cstate="print"/>
          <a:srcRect/>
          <a:stretch>
            <a:fillRect/>
          </a:stretch>
        </p:blipFill>
        <p:spPr bwMode="auto">
          <a:xfrm>
            <a:off x="5651592" y="2348880"/>
            <a:ext cx="3012876" cy="2003680"/>
          </a:xfrm>
          <a:prstGeom prst="rect">
            <a:avLst/>
          </a:prstGeom>
          <a:noFill/>
        </p:spPr>
      </p:pic>
      <p:pic>
        <p:nvPicPr>
          <p:cNvPr id="6149" name="Picture 5" descr="C:\Users\Dorota\Desktop\Dziedzictwo kulturowe zdjęcia i materiały\zdj. Goplańskie dziedzictwo\zdjęcia do prezentacji\DSC_0239.JPG"/>
          <p:cNvPicPr>
            <a:picLocks noChangeAspect="1" noChangeArrowheads="1"/>
          </p:cNvPicPr>
          <p:nvPr/>
        </p:nvPicPr>
        <p:blipFill>
          <a:blip r:embed="rId4" cstate="print"/>
          <a:srcRect/>
          <a:stretch>
            <a:fillRect/>
          </a:stretch>
        </p:blipFill>
        <p:spPr bwMode="auto">
          <a:xfrm>
            <a:off x="381490" y="2924944"/>
            <a:ext cx="5090102" cy="3384376"/>
          </a:xfrm>
          <a:prstGeom prst="rect">
            <a:avLst/>
          </a:prstGeom>
          <a:noFill/>
        </p:spPr>
      </p:pic>
      <p:pic>
        <p:nvPicPr>
          <p:cNvPr id="6150" name="Picture 6" descr="C:\Users\Dorota\Desktop\Dziedzictwo kulturowe zdjęcia i materiały\zdj. Goplańskie dziedzictwo\zdjęcia do prezentacji\DSC_0105.JPG"/>
          <p:cNvPicPr>
            <a:picLocks noChangeAspect="1" noChangeArrowheads="1"/>
          </p:cNvPicPr>
          <p:nvPr/>
        </p:nvPicPr>
        <p:blipFill>
          <a:blip r:embed="rId5" cstate="print"/>
          <a:srcRect/>
          <a:stretch>
            <a:fillRect/>
          </a:stretch>
        </p:blipFill>
        <p:spPr bwMode="auto">
          <a:xfrm>
            <a:off x="5688394" y="4509120"/>
            <a:ext cx="2978189" cy="1980496"/>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Prostokąt 1"/>
          <p:cNvSpPr>
            <a:spLocks noChangeArrowheads="1"/>
          </p:cNvSpPr>
          <p:nvPr/>
        </p:nvSpPr>
        <p:spPr bwMode="auto">
          <a:xfrm>
            <a:off x="1187624" y="1772816"/>
            <a:ext cx="7272808" cy="1569660"/>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Na placu parkingowym wytyczone zostały dla pojazdów osobowych 82 miejsca postojowe, w tym 6 dla pojazdów osób niepełnosprawnych. Dla </a:t>
            </a:r>
            <a:r>
              <a:rPr lang="pl-PL" sz="2400" dirty="0" smtClean="0">
                <a:solidFill>
                  <a:schemeClr val="tx2">
                    <a:lumMod val="50000"/>
                  </a:schemeClr>
                </a:solidFill>
              </a:rPr>
              <a:t>autobusów wyznaczono</a:t>
            </a:r>
            <a:r>
              <a:rPr lang="pl-PL" sz="2400" dirty="0" smtClean="0">
                <a:solidFill>
                  <a:schemeClr val="tx2">
                    <a:lumMod val="50000"/>
                  </a:schemeClr>
                </a:solidFill>
                <a:latin typeface="+mn-lt"/>
              </a:rPr>
              <a:t> 12 miejsc postojowych.</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4" name="Picture 4" descr="C:\Users\Dorota\Desktop\DSC_0103.JPG"/>
          <p:cNvPicPr>
            <a:picLocks noChangeAspect="1" noChangeArrowheads="1"/>
          </p:cNvPicPr>
          <p:nvPr/>
        </p:nvPicPr>
        <p:blipFill>
          <a:blip r:embed="rId3" cstate="print"/>
          <a:srcRect/>
          <a:stretch>
            <a:fillRect/>
          </a:stretch>
        </p:blipFill>
        <p:spPr bwMode="auto">
          <a:xfrm>
            <a:off x="1907704" y="3429000"/>
            <a:ext cx="5663233" cy="316356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Prostokąt 2"/>
          <p:cNvSpPr>
            <a:spLocks noChangeArrowheads="1"/>
          </p:cNvSpPr>
          <p:nvPr/>
        </p:nvSpPr>
        <p:spPr bwMode="auto">
          <a:xfrm>
            <a:off x="1331913" y="1916113"/>
            <a:ext cx="7272337" cy="1200329"/>
          </a:xfrm>
          <a:prstGeom prst="rect">
            <a:avLst/>
          </a:prstGeom>
          <a:noFill/>
          <a:ln w="9525">
            <a:noFill/>
            <a:miter lim="800000"/>
            <a:headEnd/>
            <a:tailEnd/>
          </a:ln>
        </p:spPr>
        <p:txBody>
          <a:bodyPr>
            <a:spAutoFit/>
          </a:bodyPr>
          <a:lstStyle/>
          <a:p>
            <a:r>
              <a:rPr lang="pl-PL" sz="2400" dirty="0" smtClean="0">
                <a:solidFill>
                  <a:schemeClr val="tx2">
                    <a:lumMod val="50000"/>
                  </a:schemeClr>
                </a:solidFill>
                <a:latin typeface="+mn-lt"/>
              </a:rPr>
              <a:t>Przy ul. Podzamcze, na wybudowanym parkingu, powstała toaleta publiczna, z której korzystają głównie turyści odwiedzający wzgórze zamkowe.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0242" name="Picture 2" descr="C:\Users\Dorota\Desktop\Dziedzictwo kulturowe zdjęcia i materiały\zdj. Goplańskie dziedzictwo\zdjęcia do prezentacji\DSC_0094.JPG"/>
          <p:cNvPicPr>
            <a:picLocks noChangeAspect="1" noChangeArrowheads="1"/>
          </p:cNvPicPr>
          <p:nvPr/>
        </p:nvPicPr>
        <p:blipFill>
          <a:blip r:embed="rId3" cstate="print"/>
          <a:srcRect/>
          <a:stretch>
            <a:fillRect/>
          </a:stretch>
        </p:blipFill>
        <p:spPr bwMode="auto">
          <a:xfrm>
            <a:off x="2195736" y="3140968"/>
            <a:ext cx="5112568" cy="3398392"/>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Prostokąt 3"/>
          <p:cNvSpPr>
            <a:spLocks noChangeArrowheads="1"/>
          </p:cNvSpPr>
          <p:nvPr/>
        </p:nvSpPr>
        <p:spPr bwMode="auto">
          <a:xfrm>
            <a:off x="1115616" y="1700808"/>
            <a:ext cx="5472608" cy="1938992"/>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Na wzgórzu zamkowym prowadzone są roboty budowlane w celu stworzenia ekspozycji złożonej z odkopanych i zabezpieczonych piwnic oraz murów </a:t>
            </a:r>
            <a:r>
              <a:rPr lang="pl-PL" sz="2400" b="1" dirty="0" smtClean="0">
                <a:solidFill>
                  <a:schemeClr val="tx2">
                    <a:lumMod val="50000"/>
                  </a:schemeClr>
                </a:solidFill>
                <a:latin typeface="+mn-lt"/>
              </a:rPr>
              <a:t>zamku kruszwickiego</a:t>
            </a:r>
            <a:r>
              <a:rPr lang="pl-PL" sz="2400" dirty="0" smtClean="0">
                <a:solidFill>
                  <a:schemeClr val="tx2">
                    <a:lumMod val="50000"/>
                  </a:schemeClr>
                </a:solidFill>
                <a:latin typeface="+mn-lt"/>
              </a:rPr>
              <a:t>.</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20484" name="Picture 4" descr="C:\Users\Dorota\Desktop\Dziedzictwo kulturowe zdjęcia i materiały\zdj. Goplańskie dziedzictwo\DSC_0344.JPG"/>
          <p:cNvPicPr>
            <a:picLocks noChangeAspect="1" noChangeArrowheads="1"/>
          </p:cNvPicPr>
          <p:nvPr/>
        </p:nvPicPr>
        <p:blipFill>
          <a:blip r:embed="rId3" cstate="print"/>
          <a:srcRect/>
          <a:stretch>
            <a:fillRect/>
          </a:stretch>
        </p:blipFill>
        <p:spPr bwMode="auto">
          <a:xfrm>
            <a:off x="4139952" y="3645024"/>
            <a:ext cx="4548601" cy="3024336"/>
          </a:xfrm>
          <a:prstGeom prst="rect">
            <a:avLst/>
          </a:prstGeom>
          <a:noFill/>
        </p:spPr>
      </p:pic>
      <p:pic>
        <p:nvPicPr>
          <p:cNvPr id="20486" name="Picture 6" descr="C:\Users\Dorota\Desktop\Dziedzictwo kulturowe zdjęcia i materiały\zdj. Goplańskie dziedzictwo\DSC_0460.JPG"/>
          <p:cNvPicPr>
            <a:picLocks noChangeAspect="1" noChangeArrowheads="1"/>
          </p:cNvPicPr>
          <p:nvPr/>
        </p:nvPicPr>
        <p:blipFill>
          <a:blip r:embed="rId4" cstate="print"/>
          <a:srcRect/>
          <a:stretch>
            <a:fillRect/>
          </a:stretch>
        </p:blipFill>
        <p:spPr bwMode="auto">
          <a:xfrm>
            <a:off x="6588224" y="1916832"/>
            <a:ext cx="2411760" cy="1603564"/>
          </a:xfrm>
          <a:prstGeom prst="rect">
            <a:avLst/>
          </a:prstGeom>
          <a:noFill/>
        </p:spPr>
      </p:pic>
      <p:pic>
        <p:nvPicPr>
          <p:cNvPr id="20487" name="Picture 7" descr="C:\Users\Dorota\Desktop\Dziedzictwo kulturowe zdjęcia i materiały\zdj. Goplańskie dziedzictwo\DSC_0444.JPG"/>
          <p:cNvPicPr>
            <a:picLocks noChangeAspect="1" noChangeArrowheads="1"/>
          </p:cNvPicPr>
          <p:nvPr/>
        </p:nvPicPr>
        <p:blipFill>
          <a:blip r:embed="rId5" cstate="print"/>
          <a:srcRect/>
          <a:stretch>
            <a:fillRect/>
          </a:stretch>
        </p:blipFill>
        <p:spPr bwMode="auto">
          <a:xfrm>
            <a:off x="251520" y="4005064"/>
            <a:ext cx="3573902" cy="2376264"/>
          </a:xfrm>
          <a:prstGeom prst="rect">
            <a:avLst/>
          </a:prstGeom>
          <a:noFill/>
        </p:spPr>
      </p:pic>
    </p:spTree>
  </p:cSld>
  <p:clrMapOvr>
    <a:masterClrMapping/>
  </p:clrMapOvr>
  <p:transition>
    <p:strips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Prostokąt 3"/>
          <p:cNvSpPr>
            <a:spLocks noChangeArrowheads="1"/>
          </p:cNvSpPr>
          <p:nvPr/>
        </p:nvSpPr>
        <p:spPr bwMode="auto">
          <a:xfrm>
            <a:off x="1547664" y="2132856"/>
            <a:ext cx="7416824" cy="830997"/>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rPr>
              <a:t>Nad wejściem do piwnic zamkowych powstaje pawilon służący do obsługi ruchu turystycznego.</a:t>
            </a:r>
            <a:endParaRPr lang="pl-PL" sz="2400" dirty="0">
              <a:solidFill>
                <a:schemeClr val="tx2">
                  <a:lumMod val="50000"/>
                </a:schemeClr>
              </a:solidFill>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20482" name="Picture 2" descr="C:\Users\Dorota\Desktop\Dziedzictwo kulturowe zdjęcia i materiały\DSC_0153.JPG"/>
          <p:cNvPicPr>
            <a:picLocks noChangeAspect="1" noChangeArrowheads="1"/>
          </p:cNvPicPr>
          <p:nvPr/>
        </p:nvPicPr>
        <p:blipFill>
          <a:blip r:embed="rId3" cstate="print"/>
          <a:srcRect/>
          <a:stretch>
            <a:fillRect/>
          </a:stretch>
        </p:blipFill>
        <p:spPr bwMode="auto">
          <a:xfrm>
            <a:off x="4644008" y="3573016"/>
            <a:ext cx="4355976" cy="2896261"/>
          </a:xfrm>
          <a:prstGeom prst="rect">
            <a:avLst/>
          </a:prstGeom>
          <a:noFill/>
        </p:spPr>
      </p:pic>
      <p:pic>
        <p:nvPicPr>
          <p:cNvPr id="20483" name="Picture 3" descr="C:\Users\Dorota\Desktop\Dziedzictwo kulturowe zdjęcia i materiały\DSC_0171.JPG"/>
          <p:cNvPicPr>
            <a:picLocks noChangeAspect="1" noChangeArrowheads="1"/>
          </p:cNvPicPr>
          <p:nvPr/>
        </p:nvPicPr>
        <p:blipFill>
          <a:blip r:embed="rId4" cstate="print"/>
          <a:srcRect/>
          <a:stretch>
            <a:fillRect/>
          </a:stretch>
        </p:blipFill>
        <p:spPr bwMode="auto">
          <a:xfrm>
            <a:off x="144016" y="3573016"/>
            <a:ext cx="4355976" cy="2896261"/>
          </a:xfrm>
          <a:prstGeom prst="rect">
            <a:avLst/>
          </a:prstGeom>
          <a:noFill/>
        </p:spPr>
      </p:pic>
    </p:spTree>
  </p:cSld>
  <p:clrMapOvr>
    <a:masterClrMapping/>
  </p:clrMapOvr>
  <p:transition>
    <p:wheel spokes="3"/>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Prostokąt 3"/>
          <p:cNvSpPr>
            <a:spLocks noChangeArrowheads="1"/>
          </p:cNvSpPr>
          <p:nvPr/>
        </p:nvSpPr>
        <p:spPr bwMode="auto">
          <a:xfrm>
            <a:off x="1187624" y="1687448"/>
            <a:ext cx="7560840" cy="2308324"/>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Zgodnie z projektem przy wzgórzu zamkowym ma powstać rekonstrukcja mostu zwodzonego, który będzie pełnił funkcję punktu widokowego. Most ten będzie miał swój początek przy dawnej bramie wjazdowej do zamku i będzie biegł w stronę dawnego podzamcza.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3314" name="Picture 2" descr="C:\Users\Dorota\Desktop\Dziedzictwo kulturowe zdjęcia i materiały\DSC_0178.JPG"/>
          <p:cNvPicPr>
            <a:picLocks noChangeAspect="1" noChangeArrowheads="1"/>
          </p:cNvPicPr>
          <p:nvPr/>
        </p:nvPicPr>
        <p:blipFill>
          <a:blip r:embed="rId3" cstate="print"/>
          <a:srcRect/>
          <a:stretch>
            <a:fillRect/>
          </a:stretch>
        </p:blipFill>
        <p:spPr bwMode="auto">
          <a:xfrm>
            <a:off x="4858304" y="4133523"/>
            <a:ext cx="3922199" cy="2607845"/>
          </a:xfrm>
          <a:prstGeom prst="rect">
            <a:avLst/>
          </a:prstGeom>
          <a:noFill/>
        </p:spPr>
      </p:pic>
      <p:pic>
        <p:nvPicPr>
          <p:cNvPr id="13315" name="Picture 3" descr="C:\Users\Dorota\Desktop\Dziedzictwo kulturowe zdjęcia i materiały\DSC_0179.JPG"/>
          <p:cNvPicPr>
            <a:picLocks noChangeAspect="1" noChangeArrowheads="1"/>
          </p:cNvPicPr>
          <p:nvPr/>
        </p:nvPicPr>
        <p:blipFill>
          <a:blip r:embed="rId4" cstate="print"/>
          <a:srcRect/>
          <a:stretch>
            <a:fillRect/>
          </a:stretch>
        </p:blipFill>
        <p:spPr bwMode="auto">
          <a:xfrm>
            <a:off x="755576" y="4108097"/>
            <a:ext cx="3960440" cy="2633271"/>
          </a:xfrm>
          <a:prstGeom prst="rect">
            <a:avLst/>
          </a:prstGeom>
          <a:noFill/>
        </p:spPr>
      </p:pic>
    </p:spTree>
  </p:cSld>
  <p:clrMapOvr>
    <a:masterClrMapping/>
  </p:clrMapOvr>
  <p:transition>
    <p:strip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Prostokąt 1"/>
          <p:cNvSpPr>
            <a:spLocks noChangeArrowheads="1"/>
          </p:cNvSpPr>
          <p:nvPr/>
        </p:nvSpPr>
        <p:spPr bwMode="auto">
          <a:xfrm>
            <a:off x="1259632" y="2060848"/>
            <a:ext cx="7560840" cy="1569660"/>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Roboty budowlane w ramach projektu „Goplańskie dziedzictwo kulturowe i przyrodnicze Kruszwicy bazą dla turystyki, rekreacji, edukacji i sportu” </a:t>
            </a:r>
            <a:r>
              <a:rPr lang="pl-PL" sz="2400" dirty="0" smtClean="0">
                <a:solidFill>
                  <a:schemeClr val="tx2">
                    <a:lumMod val="50000"/>
                  </a:schemeClr>
                </a:solidFill>
              </a:rPr>
              <a:t>prowadzone są pod</a:t>
            </a:r>
            <a:r>
              <a:rPr lang="pl-PL" sz="2400" dirty="0" smtClean="0">
                <a:solidFill>
                  <a:schemeClr val="tx2">
                    <a:lumMod val="50000"/>
                  </a:schemeClr>
                </a:solidFill>
                <a:latin typeface="+mn-lt"/>
              </a:rPr>
              <a:t> nadzorem archeologicznym i konserwatorskim.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2051" name="Picture 3" descr="C:\Users\Dorota\Desktop\Dziedzictwo kulturowe zdjęcia i materiały\DSC_0107.JPG"/>
          <p:cNvPicPr>
            <a:picLocks noChangeAspect="1" noChangeArrowheads="1"/>
          </p:cNvPicPr>
          <p:nvPr/>
        </p:nvPicPr>
        <p:blipFill>
          <a:blip r:embed="rId3" cstate="print"/>
          <a:srcRect/>
          <a:stretch>
            <a:fillRect/>
          </a:stretch>
        </p:blipFill>
        <p:spPr bwMode="auto">
          <a:xfrm>
            <a:off x="5148064" y="3861048"/>
            <a:ext cx="3240360" cy="2323630"/>
          </a:xfrm>
          <a:prstGeom prst="rect">
            <a:avLst/>
          </a:prstGeom>
          <a:noFill/>
        </p:spPr>
      </p:pic>
      <p:pic>
        <p:nvPicPr>
          <p:cNvPr id="6" name="Picture 5" descr="C:\Users\Dorota\Desktop\Dziedzictwo kulturowe zdjęcia i materiały\zdj. Goplańskie dziedzictwo\DSC_0453.JPG"/>
          <p:cNvPicPr>
            <a:picLocks noChangeAspect="1" noChangeArrowheads="1"/>
          </p:cNvPicPr>
          <p:nvPr/>
        </p:nvPicPr>
        <p:blipFill>
          <a:blip r:embed="rId4" cstate="print"/>
          <a:srcRect/>
          <a:stretch>
            <a:fillRect/>
          </a:stretch>
        </p:blipFill>
        <p:spPr bwMode="auto">
          <a:xfrm>
            <a:off x="1331640" y="3861048"/>
            <a:ext cx="3525292" cy="2343944"/>
          </a:xfrm>
          <a:prstGeom prst="rect">
            <a:avLst/>
          </a:prstGeom>
          <a:noFill/>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Prostokąt 1"/>
          <p:cNvSpPr>
            <a:spLocks noChangeArrowheads="1"/>
          </p:cNvSpPr>
          <p:nvPr/>
        </p:nvSpPr>
        <p:spPr bwMode="auto">
          <a:xfrm>
            <a:off x="5076056" y="2204864"/>
            <a:ext cx="3384376" cy="3785652"/>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Do obowiązków inspektorów nadzoru archeologicznego i konserwatorskiego należy m.in. opracowanie dokumentacji archeologicznej i konserwatorskiej </a:t>
            </a:r>
          </a:p>
          <a:p>
            <a:r>
              <a:rPr lang="pl-PL" sz="2400" dirty="0" smtClean="0">
                <a:solidFill>
                  <a:schemeClr val="tx2">
                    <a:lumMod val="50000"/>
                  </a:schemeClr>
                </a:solidFill>
                <a:latin typeface="+mn-lt"/>
              </a:rPr>
              <a:t>z prowadzonych prac.</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3074" name="Picture 2" descr="C:\Users\Dorota\Desktop\DSC_0102.JPG"/>
          <p:cNvPicPr>
            <a:picLocks noChangeAspect="1" noChangeArrowheads="1"/>
          </p:cNvPicPr>
          <p:nvPr/>
        </p:nvPicPr>
        <p:blipFill>
          <a:blip r:embed="rId3" cstate="print"/>
          <a:srcRect/>
          <a:stretch>
            <a:fillRect/>
          </a:stretch>
        </p:blipFill>
        <p:spPr bwMode="auto">
          <a:xfrm>
            <a:off x="1268864" y="2132856"/>
            <a:ext cx="3663176" cy="4056112"/>
          </a:xfrm>
          <a:prstGeom prst="rect">
            <a:avLst/>
          </a:prstGeom>
          <a:noFill/>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1"/>
          <p:cNvSpPr>
            <a:spLocks noChangeArrowheads="1"/>
          </p:cNvSpPr>
          <p:nvPr/>
        </p:nvSpPr>
        <p:spPr bwMode="auto">
          <a:xfrm>
            <a:off x="539552" y="1844824"/>
            <a:ext cx="3312369" cy="1569660"/>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Parking, ciągi piesze i ścieżki rowerowe uzyskały nowe punkty oświetleniowe.</a:t>
            </a:r>
            <a:endParaRPr lang="pl-PL" sz="2400" dirty="0">
              <a:solidFill>
                <a:schemeClr val="tx2">
                  <a:lumMod val="50000"/>
                </a:schemeClr>
              </a:solidFill>
              <a:latin typeface="+mn-lt"/>
            </a:endParaRPr>
          </a:p>
        </p:txBody>
      </p:sp>
      <p:pic>
        <p:nvPicPr>
          <p:cNvPr id="6" name="Picture 2" descr="C:\Users\Dorota\Desktop\Dziedzictwo kulturowe zdjęcia i materiały\DSC_0138.JPG"/>
          <p:cNvPicPr>
            <a:picLocks noChangeAspect="1" noChangeArrowheads="1"/>
          </p:cNvPicPr>
          <p:nvPr/>
        </p:nvPicPr>
        <p:blipFill>
          <a:blip r:embed="rId2" cstate="print"/>
          <a:srcRect/>
          <a:stretch>
            <a:fillRect/>
          </a:stretch>
        </p:blipFill>
        <p:spPr bwMode="auto">
          <a:xfrm>
            <a:off x="3059832" y="4869160"/>
            <a:ext cx="2736304" cy="1819350"/>
          </a:xfrm>
          <a:prstGeom prst="rect">
            <a:avLst/>
          </a:prstGeom>
          <a:noFill/>
        </p:spPr>
      </p:pic>
      <p:pic>
        <p:nvPicPr>
          <p:cNvPr id="7" name="Picture 3" descr="C:\Users\Dorota\Desktop\Dziedzictwo kulturowe zdjęcia i materiały\DSC_0144.JPG"/>
          <p:cNvPicPr>
            <a:picLocks noChangeAspect="1" noChangeArrowheads="1"/>
          </p:cNvPicPr>
          <p:nvPr/>
        </p:nvPicPr>
        <p:blipFill>
          <a:blip r:embed="rId3" cstate="print"/>
          <a:srcRect/>
          <a:stretch>
            <a:fillRect/>
          </a:stretch>
        </p:blipFill>
        <p:spPr bwMode="auto">
          <a:xfrm>
            <a:off x="5940153" y="4864034"/>
            <a:ext cx="2736304" cy="1819350"/>
          </a:xfrm>
          <a:prstGeom prst="rect">
            <a:avLst/>
          </a:prstGeom>
          <a:noFill/>
        </p:spPr>
      </p:pic>
      <p:pic>
        <p:nvPicPr>
          <p:cNvPr id="8" name="Picture 5" descr="C:\Users\Dorota\Desktop\Dziedzictwo kulturowe zdjęcia i materiały\zdj. Goplańskie dziedzictwo\DSC_0061.JPG"/>
          <p:cNvPicPr>
            <a:picLocks noChangeAspect="1" noChangeArrowheads="1"/>
          </p:cNvPicPr>
          <p:nvPr/>
        </p:nvPicPr>
        <p:blipFill>
          <a:blip r:embed="rId4" cstate="print"/>
          <a:srcRect/>
          <a:stretch>
            <a:fillRect/>
          </a:stretch>
        </p:blipFill>
        <p:spPr bwMode="auto">
          <a:xfrm>
            <a:off x="4139952" y="1772816"/>
            <a:ext cx="4499992" cy="2992016"/>
          </a:xfrm>
          <a:prstGeom prst="rect">
            <a:avLst/>
          </a:prstGeom>
          <a:noFill/>
        </p:spPr>
      </p:pic>
      <p:pic>
        <p:nvPicPr>
          <p:cNvPr id="9" name="Picture 6" descr="C:\Users\Dorota\Desktop\Dziedzictwo kulturowe zdjęcia i materiały\Dziedzictwo luty 2011 (28).JPG"/>
          <p:cNvPicPr>
            <a:picLocks noChangeAspect="1" noChangeArrowheads="1"/>
          </p:cNvPicPr>
          <p:nvPr/>
        </p:nvPicPr>
        <p:blipFill>
          <a:blip r:embed="rId5" cstate="print"/>
          <a:srcRect/>
          <a:stretch>
            <a:fillRect/>
          </a:stretch>
        </p:blipFill>
        <p:spPr bwMode="auto">
          <a:xfrm>
            <a:off x="179512" y="4869160"/>
            <a:ext cx="2771800" cy="1842951"/>
          </a:xfrm>
          <a:prstGeom prst="rect">
            <a:avLst/>
          </a:prstGeom>
          <a:noFill/>
        </p:spPr>
      </p:pic>
      <p:pic>
        <p:nvPicPr>
          <p:cNvPr id="10" name="Picture 6" descr="C:\Users\Dorota\Desktop\17 - Kopia.jpg"/>
          <p:cNvPicPr>
            <a:picLocks noChangeAspect="1" noChangeArrowheads="1"/>
          </p:cNvPicPr>
          <p:nvPr/>
        </p:nvPicPr>
        <p:blipFill>
          <a:blip r:embed="rId6" cstate="print"/>
          <a:srcRect/>
          <a:stretch>
            <a:fillRect/>
          </a:stretch>
        </p:blipFill>
        <p:spPr bwMode="auto">
          <a:xfrm>
            <a:off x="0" y="-1"/>
            <a:ext cx="9144000" cy="1759079"/>
          </a:xfrm>
          <a:prstGeom prst="rect">
            <a:avLst/>
          </a:prstGeom>
          <a:noFill/>
          <a:ln w="9525">
            <a:noFill/>
            <a:miter lim="800000"/>
            <a:headEnd/>
            <a:tailEnd/>
          </a:ln>
        </p:spPr>
      </p:pic>
      <p:pic>
        <p:nvPicPr>
          <p:cNvPr id="1026" name="Picture 2" descr="C:\Users\Dorota\Desktop\Nowy folder (3)\DSC_0021 - Kopia.JPG"/>
          <p:cNvPicPr>
            <a:picLocks noChangeAspect="1" noChangeArrowheads="1"/>
          </p:cNvPicPr>
          <p:nvPr/>
        </p:nvPicPr>
        <p:blipFill>
          <a:blip r:embed="rId7" cstate="print"/>
          <a:srcRect/>
          <a:stretch>
            <a:fillRect/>
          </a:stretch>
        </p:blipFill>
        <p:spPr bwMode="auto">
          <a:xfrm>
            <a:off x="755576" y="3391780"/>
            <a:ext cx="2736304" cy="1369336"/>
          </a:xfrm>
          <a:prstGeom prst="rect">
            <a:avLst/>
          </a:prstGeom>
          <a:noFill/>
        </p:spPr>
      </p:pic>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1043608" y="1772816"/>
            <a:ext cx="8100392" cy="1200329"/>
          </a:xfrm>
          <a:prstGeom prst="rect">
            <a:avLst/>
          </a:prstGeom>
          <a:noFill/>
          <a:ln w="9525">
            <a:noFill/>
            <a:miter lim="800000"/>
            <a:headEnd/>
            <a:tailEnd/>
          </a:ln>
        </p:spPr>
        <p:txBody>
          <a:bodyPr wrap="square" anchor="ctr">
            <a:spAutoFit/>
          </a:bodyPr>
          <a:lstStyle/>
          <a:p>
            <a:r>
              <a:rPr lang="pl-PL" sz="2400" dirty="0" smtClean="0">
                <a:solidFill>
                  <a:schemeClr val="tx2">
                    <a:lumMod val="50000"/>
                  </a:schemeClr>
                </a:solidFill>
                <a:latin typeface="+mn-lt"/>
              </a:rPr>
              <a:t>W ramach projektu iluminację świetlną pozyskała kruszwicka kolegiata. Znacznie to zwiększyło atrakcyjność romańskiej bazyliki jako obiektu turystycznego.</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4338" name="Picture 2" descr="C:\Users\Dorota\Desktop\Dziedzictwo kulturowe zdjęcia i materiały\zdj. Goplańskie dziedzictwo\Goplańskie dziedzictwo jesień 2010 (11).JPG"/>
          <p:cNvPicPr>
            <a:picLocks noChangeAspect="1" noChangeArrowheads="1"/>
          </p:cNvPicPr>
          <p:nvPr/>
        </p:nvPicPr>
        <p:blipFill>
          <a:blip r:embed="rId3" cstate="print"/>
          <a:srcRect/>
          <a:stretch>
            <a:fillRect/>
          </a:stretch>
        </p:blipFill>
        <p:spPr bwMode="auto">
          <a:xfrm>
            <a:off x="2195736" y="3212976"/>
            <a:ext cx="5482116" cy="3645024"/>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Prostokąt 1"/>
          <p:cNvSpPr>
            <a:spLocks noChangeArrowheads="1"/>
          </p:cNvSpPr>
          <p:nvPr/>
        </p:nvSpPr>
        <p:spPr bwMode="auto">
          <a:xfrm>
            <a:off x="1547664" y="1844824"/>
            <a:ext cx="7128791" cy="2462213"/>
          </a:xfrm>
          <a:prstGeom prst="rect">
            <a:avLst/>
          </a:prstGeom>
          <a:noFill/>
          <a:ln w="9525">
            <a:noFill/>
            <a:miter lim="800000"/>
            <a:headEnd/>
            <a:tailEnd/>
          </a:ln>
        </p:spPr>
        <p:txBody>
          <a:bodyPr wrap="square">
            <a:spAutoFit/>
          </a:bodyPr>
          <a:lstStyle/>
          <a:p>
            <a:pPr eaLnBrk="0" hangingPunct="0"/>
            <a:r>
              <a:rPr lang="pl-PL" sz="2200" dirty="0" smtClean="0">
                <a:solidFill>
                  <a:schemeClr val="tx2">
                    <a:lumMod val="50000"/>
                  </a:schemeClr>
                </a:solidFill>
                <a:latin typeface="+mn-lt"/>
              </a:rPr>
              <a:t>Rozpoczęta została budowa pomostów rekreacyjnych na jeziorze Gopło. Będą się one znajdować w trzech miejscowościach: Popowie, Złotowie i Kruszwicy. Zaprojektowane zostały przez Firmę Projektową </a:t>
            </a:r>
            <a:r>
              <a:rPr lang="pl-PL" sz="2200" dirty="0" err="1" smtClean="0">
                <a:solidFill>
                  <a:schemeClr val="tx2">
                    <a:lumMod val="50000"/>
                  </a:schemeClr>
                </a:solidFill>
                <a:latin typeface="+mn-lt"/>
              </a:rPr>
              <a:t>EKOSAN-PROJEKT</a:t>
            </a:r>
            <a:r>
              <a:rPr lang="pl-PL" sz="2200" dirty="0" smtClean="0">
                <a:solidFill>
                  <a:schemeClr val="tx2">
                    <a:lumMod val="50000"/>
                  </a:schemeClr>
                </a:solidFill>
                <a:latin typeface="+mn-lt"/>
              </a:rPr>
              <a:t> S.C. w Bydgoszczy. Wykonawcą robót jest firma </a:t>
            </a:r>
            <a:r>
              <a:rPr lang="pl-PL" sz="2200" dirty="0" err="1" smtClean="0">
                <a:solidFill>
                  <a:schemeClr val="tx2">
                    <a:lumMod val="50000"/>
                  </a:schemeClr>
                </a:solidFill>
              </a:rPr>
              <a:t>Hydro-Inż</a:t>
            </a:r>
            <a:r>
              <a:rPr lang="pl-PL" sz="2200" dirty="0" smtClean="0">
                <a:solidFill>
                  <a:schemeClr val="tx2">
                    <a:lumMod val="50000"/>
                  </a:schemeClr>
                </a:solidFill>
              </a:rPr>
              <a:t>. </a:t>
            </a:r>
            <a:r>
              <a:rPr lang="pl-PL" sz="2200" dirty="0" err="1" smtClean="0">
                <a:solidFill>
                  <a:schemeClr val="tx2">
                    <a:lumMod val="50000"/>
                  </a:schemeClr>
                </a:solidFill>
              </a:rPr>
              <a:t>s.c</a:t>
            </a:r>
            <a:r>
              <a:rPr lang="pl-PL" sz="2200" dirty="0" smtClean="0">
                <a:solidFill>
                  <a:schemeClr val="tx2">
                    <a:lumMod val="50000"/>
                  </a:schemeClr>
                </a:solidFill>
              </a:rPr>
              <a:t>. Grzegorz Grajewski, Roman Płowa w Wicku. </a:t>
            </a:r>
            <a:endParaRPr lang="pl-PL" sz="22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026" name="Picture 2" descr="C:\Users\Dorota\Downloads\2010-12-06 14.35.08.jpg"/>
          <p:cNvPicPr>
            <a:picLocks noChangeAspect="1" noChangeArrowheads="1"/>
          </p:cNvPicPr>
          <p:nvPr/>
        </p:nvPicPr>
        <p:blipFill>
          <a:blip r:embed="rId3" cstate="print"/>
          <a:srcRect/>
          <a:stretch>
            <a:fillRect/>
          </a:stretch>
        </p:blipFill>
        <p:spPr bwMode="auto">
          <a:xfrm>
            <a:off x="3131840" y="4365104"/>
            <a:ext cx="2880320" cy="2160240"/>
          </a:xfrm>
          <a:prstGeom prst="rect">
            <a:avLst/>
          </a:prstGeom>
          <a:noFill/>
        </p:spPr>
      </p:pic>
      <p:pic>
        <p:nvPicPr>
          <p:cNvPr id="1027" name="Picture 3" descr="C:\Users\Dorota\Desktop\Dziedzictwo kulturowe zdjęcia i materiały\2010-11-19 10.45.43.jpg"/>
          <p:cNvPicPr>
            <a:picLocks noChangeAspect="1" noChangeArrowheads="1"/>
          </p:cNvPicPr>
          <p:nvPr/>
        </p:nvPicPr>
        <p:blipFill>
          <a:blip r:embed="rId4" cstate="print"/>
          <a:srcRect/>
          <a:stretch>
            <a:fillRect/>
          </a:stretch>
        </p:blipFill>
        <p:spPr bwMode="auto">
          <a:xfrm>
            <a:off x="107504" y="4365104"/>
            <a:ext cx="2880320" cy="2160240"/>
          </a:xfrm>
          <a:prstGeom prst="rect">
            <a:avLst/>
          </a:prstGeom>
          <a:noFill/>
        </p:spPr>
      </p:pic>
      <p:pic>
        <p:nvPicPr>
          <p:cNvPr id="1028" name="Picture 4" descr="C:\Users\Dorota\Desktop\Dziedzictwo kulturowe zdjęcia i materiały\2010-12-13 12.57.26.jpg"/>
          <p:cNvPicPr>
            <a:picLocks noChangeAspect="1" noChangeArrowheads="1"/>
          </p:cNvPicPr>
          <p:nvPr/>
        </p:nvPicPr>
        <p:blipFill>
          <a:blip r:embed="rId5" cstate="print"/>
          <a:srcRect/>
          <a:stretch>
            <a:fillRect/>
          </a:stretch>
        </p:blipFill>
        <p:spPr bwMode="auto">
          <a:xfrm>
            <a:off x="6156176" y="4365104"/>
            <a:ext cx="2880320" cy="2160240"/>
          </a:xfrm>
          <a:prstGeom prst="rect">
            <a:avLst/>
          </a:prstGeom>
          <a:noFill/>
        </p:spPr>
      </p:pic>
    </p:spTree>
  </p:cSld>
  <p:clrMapOvr>
    <a:masterClrMapping/>
  </p:clrMapOvr>
  <p:transition>
    <p:split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Prostokąt 2"/>
          <p:cNvSpPr>
            <a:spLocks noChangeArrowheads="1"/>
          </p:cNvSpPr>
          <p:nvPr/>
        </p:nvSpPr>
        <p:spPr bwMode="auto">
          <a:xfrm>
            <a:off x="1115616" y="1700808"/>
            <a:ext cx="7344816" cy="1569660"/>
          </a:xfrm>
          <a:prstGeom prst="rect">
            <a:avLst/>
          </a:prstGeom>
          <a:noFill/>
          <a:ln w="9525">
            <a:noFill/>
            <a:miter lim="800000"/>
            <a:headEnd/>
            <a:tailEnd/>
          </a:ln>
        </p:spPr>
        <p:txBody>
          <a:bodyPr wrap="square">
            <a:spAutoFit/>
          </a:bodyPr>
          <a:lstStyle/>
          <a:p>
            <a:pPr eaLnBrk="0" hangingPunct="0"/>
            <a:r>
              <a:rPr lang="pl-PL" sz="2400" dirty="0" smtClean="0">
                <a:solidFill>
                  <a:schemeClr val="tx2">
                    <a:lumMod val="50000"/>
                  </a:schemeClr>
                </a:solidFill>
              </a:rPr>
              <a:t>Podczas realizacji tego kluczowego dla regionu kujawsko-pomorskiego projektu w styczniu, lutym i marcu 2011 r. wystąpiły nieprzewidziane utrudnienia z powodu podwyższenia stanu jeziora Gopło.</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7412" name="Picture 4" descr="C:\Users\Dorota\Desktop\PULPITY WSZYSTKIE I  Z ACER\PULPIT do 24 lutego 2011\Nowy folder (2)\DSC_0266.JPG"/>
          <p:cNvPicPr>
            <a:picLocks noChangeAspect="1" noChangeArrowheads="1"/>
          </p:cNvPicPr>
          <p:nvPr/>
        </p:nvPicPr>
        <p:blipFill>
          <a:blip r:embed="rId3" cstate="print"/>
          <a:srcRect/>
          <a:stretch>
            <a:fillRect/>
          </a:stretch>
        </p:blipFill>
        <p:spPr bwMode="auto">
          <a:xfrm>
            <a:off x="1979712" y="3311796"/>
            <a:ext cx="5333490" cy="3546204"/>
          </a:xfrm>
          <a:prstGeom prst="rect">
            <a:avLst/>
          </a:prstGeom>
          <a:noFill/>
        </p:spPr>
      </p:pic>
    </p:spTree>
  </p:cSld>
  <p:clrMapOvr>
    <a:masterClrMapping/>
  </p:clrMapOvr>
  <p:transition>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Dorota\Desktop\Dziedzictwo kulturowe zdjęcia i materiały\DSC_0294.JPG"/>
          <p:cNvPicPr>
            <a:picLocks noChangeAspect="1" noChangeArrowheads="1"/>
          </p:cNvPicPr>
          <p:nvPr/>
        </p:nvPicPr>
        <p:blipFill>
          <a:blip r:embed="rId2" cstate="print"/>
          <a:srcRect/>
          <a:stretch>
            <a:fillRect/>
          </a:stretch>
        </p:blipFill>
        <p:spPr bwMode="auto">
          <a:xfrm>
            <a:off x="5280967" y="4289334"/>
            <a:ext cx="3863033" cy="2568666"/>
          </a:xfrm>
          <a:prstGeom prst="rect">
            <a:avLst/>
          </a:prstGeom>
          <a:noFill/>
        </p:spPr>
      </p:pic>
      <p:sp>
        <p:nvSpPr>
          <p:cNvPr id="21506" name="Prostokąt 2"/>
          <p:cNvSpPr>
            <a:spLocks noChangeArrowheads="1"/>
          </p:cNvSpPr>
          <p:nvPr/>
        </p:nvSpPr>
        <p:spPr bwMode="auto">
          <a:xfrm>
            <a:off x="1115616" y="1773238"/>
            <a:ext cx="7848872" cy="830997"/>
          </a:xfrm>
          <a:prstGeom prst="rect">
            <a:avLst/>
          </a:prstGeom>
          <a:noFill/>
          <a:ln w="9525">
            <a:noFill/>
            <a:miter lim="800000"/>
            <a:headEnd/>
            <a:tailEnd/>
          </a:ln>
        </p:spPr>
        <p:txBody>
          <a:bodyPr wrap="square">
            <a:spAutoFit/>
          </a:bodyPr>
          <a:lstStyle/>
          <a:p>
            <a:pPr eaLnBrk="0" hangingPunct="0"/>
            <a:r>
              <a:rPr lang="pl-PL" sz="2400" dirty="0" smtClean="0">
                <a:solidFill>
                  <a:schemeClr val="tx2">
                    <a:lumMod val="50000"/>
                  </a:schemeClr>
                </a:solidFill>
                <a:latin typeface="+mn-lt"/>
              </a:rPr>
              <a:t>Warunki atmosferyczne spowodowały opóźnienia budowy m.in. pomostów rekreacyjnych.</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3" cstate="print"/>
          <a:srcRect/>
          <a:stretch>
            <a:fillRect/>
          </a:stretch>
        </p:blipFill>
        <p:spPr bwMode="auto">
          <a:xfrm>
            <a:off x="0" y="0"/>
            <a:ext cx="9144000" cy="1759079"/>
          </a:xfrm>
          <a:prstGeom prst="rect">
            <a:avLst/>
          </a:prstGeom>
          <a:noFill/>
          <a:ln w="9525">
            <a:noFill/>
            <a:miter lim="800000"/>
            <a:headEnd/>
            <a:tailEnd/>
          </a:ln>
        </p:spPr>
      </p:pic>
      <p:pic>
        <p:nvPicPr>
          <p:cNvPr id="4" name="Picture 3" descr="C:\Users\Dorota\Desktop\Dziedzictwo kulturowe zdjęcia i materiały\DSC_0290.JPG"/>
          <p:cNvPicPr>
            <a:picLocks noChangeAspect="1" noChangeArrowheads="1"/>
          </p:cNvPicPr>
          <p:nvPr/>
        </p:nvPicPr>
        <p:blipFill>
          <a:blip r:embed="rId4" cstate="print"/>
          <a:srcRect/>
          <a:stretch>
            <a:fillRect/>
          </a:stretch>
        </p:blipFill>
        <p:spPr bwMode="auto">
          <a:xfrm>
            <a:off x="5940152" y="2636912"/>
            <a:ext cx="2878372" cy="1913811"/>
          </a:xfrm>
          <a:prstGeom prst="rect">
            <a:avLst/>
          </a:prstGeom>
          <a:noFill/>
        </p:spPr>
      </p:pic>
      <p:pic>
        <p:nvPicPr>
          <p:cNvPr id="18435" name="Picture 3" descr="C:\Users\Dorota\Desktop\Dziedzictwo kulturowe zdjęcia i materiały\Dziedzictwo luty 2011 (9).JPG"/>
          <p:cNvPicPr>
            <a:picLocks noChangeAspect="1" noChangeArrowheads="1"/>
          </p:cNvPicPr>
          <p:nvPr/>
        </p:nvPicPr>
        <p:blipFill>
          <a:blip r:embed="rId5" cstate="print"/>
          <a:srcRect/>
          <a:stretch>
            <a:fillRect/>
          </a:stretch>
        </p:blipFill>
        <p:spPr bwMode="auto">
          <a:xfrm>
            <a:off x="179512" y="2804146"/>
            <a:ext cx="4896544" cy="3255681"/>
          </a:xfrm>
          <a:prstGeom prst="rect">
            <a:avLst/>
          </a:prstGeom>
          <a:noFill/>
        </p:spPr>
      </p:pic>
    </p:spTree>
  </p:cSld>
  <p:clrMapOvr>
    <a:masterClrMapping/>
  </p:clrMapOvr>
  <p:transition>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683568" y="1772816"/>
            <a:ext cx="7704856" cy="1938992"/>
          </a:xfrm>
          <a:prstGeom prst="rect">
            <a:avLst/>
          </a:prstGeom>
        </p:spPr>
        <p:txBody>
          <a:bodyPr wrap="square">
            <a:spAutoFit/>
          </a:bodyPr>
          <a:lstStyle/>
          <a:p>
            <a:r>
              <a:rPr lang="pl-PL" sz="2400" dirty="0" smtClean="0">
                <a:solidFill>
                  <a:schemeClr val="tx2">
                    <a:lumMod val="50000"/>
                  </a:schemeClr>
                </a:solidFill>
                <a:latin typeface="+mn-lt"/>
              </a:rPr>
              <a:t>Obecnie trudno przewidzieć, kiedy sytuacja wróci do normy, gdyż poziom Gopła uzależniony jest m.in. od wpływającej do jeziora rzeki Noteć oraz połączonej Kanałem Ślesińskim rzeki Warty, których stan również jest podwyższony.  </a:t>
            </a:r>
            <a:endParaRPr lang="pl-PL" sz="2400" dirty="0">
              <a:solidFill>
                <a:schemeClr val="tx2">
                  <a:lumMod val="50000"/>
                </a:schemeClr>
              </a:solidFill>
              <a:latin typeface="+mn-lt"/>
            </a:endParaRPr>
          </a:p>
        </p:txBody>
      </p:sp>
      <p:pic>
        <p:nvPicPr>
          <p:cNvPr id="10242" name="Picture 2" descr="C:\Users\Dorota\Desktop\Dziedzictwo kulturowe zdjęcia i materiały\Nowy folder\DSC_0045.JPG"/>
          <p:cNvPicPr>
            <a:picLocks noChangeAspect="1" noChangeArrowheads="1"/>
          </p:cNvPicPr>
          <p:nvPr/>
        </p:nvPicPr>
        <p:blipFill>
          <a:blip r:embed="rId2" cstate="print"/>
          <a:srcRect/>
          <a:stretch>
            <a:fillRect/>
          </a:stretch>
        </p:blipFill>
        <p:spPr bwMode="auto">
          <a:xfrm>
            <a:off x="2483768" y="3789040"/>
            <a:ext cx="4357924" cy="2897556"/>
          </a:xfrm>
          <a:prstGeom prst="rect">
            <a:avLst/>
          </a:prstGeom>
          <a:noFill/>
        </p:spPr>
      </p:pic>
      <p:pic>
        <p:nvPicPr>
          <p:cNvPr id="7" name="Picture 6" descr="C:\Users\Dorota\Desktop\17 - Kopia.jpg"/>
          <p:cNvPicPr>
            <a:picLocks noChangeAspect="1" noChangeArrowheads="1"/>
          </p:cNvPicPr>
          <p:nvPr/>
        </p:nvPicPr>
        <p:blipFill>
          <a:blip r:embed="rId3"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ransition>
    <p:cover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899592" y="1916832"/>
            <a:ext cx="7704856" cy="1938992"/>
          </a:xfrm>
          <a:prstGeom prst="rect">
            <a:avLst/>
          </a:prstGeom>
        </p:spPr>
        <p:txBody>
          <a:bodyPr wrap="square">
            <a:spAutoFit/>
          </a:bodyPr>
          <a:lstStyle/>
          <a:p>
            <a:r>
              <a:rPr lang="pl-PL" sz="2400" dirty="0" smtClean="0"/>
              <a:t>W związku z wystąpieniem tych niezależnych od Beneficjenta okoliczności, pojawiła się konieczność wprowadzenia zmian do projektu, aby była możliwa jego prawidłowa realizacja. Na początku marca 2011 strony podjęły w tej sprawie rozmowy.</a:t>
            </a:r>
            <a:endParaRPr lang="pl-PL" sz="2400" dirty="0">
              <a:solidFill>
                <a:schemeClr val="tx2">
                  <a:lumMod val="50000"/>
                </a:schemeClr>
              </a:solidFill>
              <a:latin typeface="+mn-lt"/>
            </a:endParaRPr>
          </a:p>
        </p:txBody>
      </p:sp>
      <p:pic>
        <p:nvPicPr>
          <p:cNvPr id="7"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6" name="Picture 2" descr="C:\Users\Dorota\Desktop\Dziedzictwo kulturowe zdjęcia i materiały\DSC_0285.JPG"/>
          <p:cNvPicPr>
            <a:picLocks noChangeAspect="1" noChangeArrowheads="1"/>
          </p:cNvPicPr>
          <p:nvPr/>
        </p:nvPicPr>
        <p:blipFill>
          <a:blip r:embed="rId3" cstate="print"/>
          <a:srcRect/>
          <a:stretch>
            <a:fillRect/>
          </a:stretch>
        </p:blipFill>
        <p:spPr bwMode="auto">
          <a:xfrm>
            <a:off x="971600" y="4149080"/>
            <a:ext cx="3456384" cy="2298127"/>
          </a:xfrm>
          <a:prstGeom prst="rect">
            <a:avLst/>
          </a:prstGeom>
          <a:noFill/>
        </p:spPr>
      </p:pic>
      <p:pic>
        <p:nvPicPr>
          <p:cNvPr id="8" name="Picture 4" descr="C:\Users\Dorota\Desktop\Dziedzictwo kulturowe zdjęcia i materiały\Dziedzictwo luty 2011 (8).JPG"/>
          <p:cNvPicPr>
            <a:picLocks noChangeAspect="1" noChangeArrowheads="1"/>
          </p:cNvPicPr>
          <p:nvPr/>
        </p:nvPicPr>
        <p:blipFill>
          <a:blip r:embed="rId4" cstate="print"/>
          <a:srcRect/>
          <a:stretch>
            <a:fillRect/>
          </a:stretch>
        </p:blipFill>
        <p:spPr bwMode="auto">
          <a:xfrm>
            <a:off x="4860032" y="4149080"/>
            <a:ext cx="3456960" cy="2298511"/>
          </a:xfrm>
          <a:prstGeom prst="rect">
            <a:avLst/>
          </a:prstGeom>
          <a:noFill/>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331640" y="1916832"/>
            <a:ext cx="7488832" cy="1569660"/>
          </a:xfrm>
          <a:prstGeom prst="rect">
            <a:avLst/>
          </a:prstGeom>
          <a:noFill/>
          <a:ln w="9525">
            <a:noFill/>
            <a:miter lim="800000"/>
            <a:headEnd/>
            <a:tailEnd/>
          </a:ln>
        </p:spPr>
        <p:txBody>
          <a:bodyPr wrap="square">
            <a:spAutoFit/>
          </a:bodyPr>
          <a:lstStyle/>
          <a:p>
            <a:pPr eaLnBrk="0" hangingPunct="0"/>
            <a:r>
              <a:rPr lang="pl-PL" sz="2400" dirty="0" smtClean="0">
                <a:solidFill>
                  <a:schemeClr val="tx2">
                    <a:lumMod val="50000"/>
                  </a:schemeClr>
                </a:solidFill>
                <a:latin typeface="+mn-lt"/>
              </a:rPr>
              <a:t>Dnia 27 grudnia 2010 r. rozpoczęła się przebudowa amfiteatru nad jeziorem Gopło w Kruszwicy. Przewidywany termin zakończenia prac – 15 sierpnia 2011 r.</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9458" name="Picture 2" descr="C:\Users\Dorota\Desktop\Dziedzictwo kulturowe zdjęcia i materiały\Dziedzictwo luty 2011 (4).JPG"/>
          <p:cNvPicPr>
            <a:picLocks noChangeAspect="1" noChangeArrowheads="1"/>
          </p:cNvPicPr>
          <p:nvPr/>
        </p:nvPicPr>
        <p:blipFill>
          <a:blip r:embed="rId3" cstate="print"/>
          <a:srcRect/>
          <a:stretch>
            <a:fillRect/>
          </a:stretch>
        </p:blipFill>
        <p:spPr bwMode="auto">
          <a:xfrm>
            <a:off x="467544" y="3501008"/>
            <a:ext cx="4007101" cy="2664296"/>
          </a:xfrm>
          <a:prstGeom prst="rect">
            <a:avLst/>
          </a:prstGeom>
          <a:noFill/>
        </p:spPr>
      </p:pic>
      <p:pic>
        <p:nvPicPr>
          <p:cNvPr id="19460" name="Picture 4" descr="C:\Users\Dorota\Desktop\Dziedzictwo kulturowe zdjęcia i materiały\DSC_0127.JPG"/>
          <p:cNvPicPr>
            <a:picLocks noChangeAspect="1" noChangeArrowheads="1"/>
          </p:cNvPicPr>
          <p:nvPr/>
        </p:nvPicPr>
        <p:blipFill>
          <a:blip r:embed="rId4" cstate="print"/>
          <a:srcRect/>
          <a:stretch>
            <a:fillRect/>
          </a:stretch>
        </p:blipFill>
        <p:spPr bwMode="auto">
          <a:xfrm>
            <a:off x="4644008" y="3501008"/>
            <a:ext cx="4032448" cy="2681149"/>
          </a:xfrm>
          <a:prstGeom prst="rect">
            <a:avLst/>
          </a:prstGeom>
          <a:noFill/>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043608" y="1772816"/>
            <a:ext cx="5328592" cy="3046988"/>
          </a:xfrm>
          <a:prstGeom prst="rect">
            <a:avLst/>
          </a:prstGeom>
          <a:noFill/>
          <a:ln w="9525">
            <a:noFill/>
            <a:miter lim="800000"/>
            <a:headEnd/>
            <a:tailEnd/>
          </a:ln>
        </p:spPr>
        <p:txBody>
          <a:bodyPr wrap="square">
            <a:spAutoFit/>
          </a:bodyPr>
          <a:lstStyle/>
          <a:p>
            <a:pPr eaLnBrk="0" hangingPunct="0"/>
            <a:r>
              <a:rPr lang="pl-PL" sz="2400" dirty="0" smtClean="0">
                <a:solidFill>
                  <a:schemeClr val="tx2">
                    <a:lumMod val="50000"/>
                  </a:schemeClr>
                </a:solidFill>
                <a:latin typeface="+mn-lt"/>
              </a:rPr>
              <a:t>Prace prowadzone są na widowni. Docelowo wybudowany zostanie budynek pomocniczy przy scenie, powstanie przyłącze wodociągowo - kanalizacyjne wraz z przepompownią ścieków oraz pieszo-jezdnia. Amfiteatr wyposażony zostanie w nowy  sprzęt nagłaśniający.</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026" name="Picture 2" descr="C:\Users\Dorota\Desktop\Dziedzictwo kulturowe zdjęcia i materiały\DSC_0129.JPG"/>
          <p:cNvPicPr>
            <a:picLocks noChangeAspect="1" noChangeArrowheads="1"/>
          </p:cNvPicPr>
          <p:nvPr/>
        </p:nvPicPr>
        <p:blipFill>
          <a:blip r:embed="rId3" cstate="print"/>
          <a:srcRect/>
          <a:stretch>
            <a:fillRect/>
          </a:stretch>
        </p:blipFill>
        <p:spPr bwMode="auto">
          <a:xfrm>
            <a:off x="6372200" y="3429000"/>
            <a:ext cx="2341415" cy="1556792"/>
          </a:xfrm>
          <a:prstGeom prst="rect">
            <a:avLst/>
          </a:prstGeom>
          <a:noFill/>
        </p:spPr>
      </p:pic>
      <p:pic>
        <p:nvPicPr>
          <p:cNvPr id="1027" name="Picture 3" descr="C:\Users\Dorota\Desktop\Dziedzictwo kulturowe zdjęcia i materiały\DSC_0133.JPG"/>
          <p:cNvPicPr>
            <a:picLocks noChangeAspect="1" noChangeArrowheads="1"/>
          </p:cNvPicPr>
          <p:nvPr/>
        </p:nvPicPr>
        <p:blipFill>
          <a:blip r:embed="rId4" cstate="print"/>
          <a:srcRect/>
          <a:stretch>
            <a:fillRect/>
          </a:stretch>
        </p:blipFill>
        <p:spPr bwMode="auto">
          <a:xfrm>
            <a:off x="6372200" y="1916832"/>
            <a:ext cx="2311963" cy="1537209"/>
          </a:xfrm>
          <a:prstGeom prst="rect">
            <a:avLst/>
          </a:prstGeom>
          <a:noFill/>
        </p:spPr>
      </p:pic>
      <p:pic>
        <p:nvPicPr>
          <p:cNvPr id="4099" name="Picture 3" descr="C:\Users\Dorota\Desktop\DSC_0006.JPG"/>
          <p:cNvPicPr>
            <a:picLocks noChangeAspect="1" noChangeArrowheads="1"/>
          </p:cNvPicPr>
          <p:nvPr/>
        </p:nvPicPr>
        <p:blipFill>
          <a:blip r:embed="rId5" cstate="print"/>
          <a:srcRect/>
          <a:stretch>
            <a:fillRect/>
          </a:stretch>
        </p:blipFill>
        <p:spPr bwMode="auto">
          <a:xfrm>
            <a:off x="4518325" y="4869160"/>
            <a:ext cx="4625675" cy="1988840"/>
          </a:xfrm>
          <a:prstGeom prst="rect">
            <a:avLst/>
          </a:prstGeom>
          <a:noFill/>
        </p:spPr>
      </p:pic>
      <p:pic>
        <p:nvPicPr>
          <p:cNvPr id="4" name="Picture 3" descr="C:\Users\Dorota\Desktop\Nowy folder (3)\DSC_0015 - Kopia.JPG"/>
          <p:cNvPicPr>
            <a:picLocks noChangeAspect="1" noChangeArrowheads="1"/>
          </p:cNvPicPr>
          <p:nvPr/>
        </p:nvPicPr>
        <p:blipFill>
          <a:blip r:embed="rId6" cstate="print"/>
          <a:srcRect/>
          <a:stretch>
            <a:fillRect/>
          </a:stretch>
        </p:blipFill>
        <p:spPr bwMode="auto">
          <a:xfrm>
            <a:off x="0" y="4855735"/>
            <a:ext cx="4788024" cy="2002266"/>
          </a:xfrm>
          <a:prstGeom prst="rect">
            <a:avLst/>
          </a:prstGeom>
          <a:noFill/>
        </p:spPr>
      </p:pic>
    </p:spTree>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115616" y="1916832"/>
            <a:ext cx="7920880" cy="1938992"/>
          </a:xfrm>
          <a:prstGeom prst="rect">
            <a:avLst/>
          </a:prstGeom>
          <a:noFill/>
          <a:ln w="9525">
            <a:noFill/>
            <a:miter lim="800000"/>
            <a:headEnd/>
            <a:tailEnd/>
          </a:ln>
        </p:spPr>
        <p:txBody>
          <a:bodyPr wrap="square">
            <a:spAutoFit/>
          </a:bodyPr>
          <a:lstStyle/>
          <a:p>
            <a:pPr eaLnBrk="0" hangingPunct="0"/>
            <a:r>
              <a:rPr lang="pl-PL" sz="2400" dirty="0" smtClean="0">
                <a:solidFill>
                  <a:schemeClr val="tx2">
                    <a:lumMod val="50000"/>
                  </a:schemeClr>
                </a:solidFill>
                <a:latin typeface="+mn-lt"/>
              </a:rPr>
              <a:t>Wybór wykonawców w ramach projektu pn. „Goplańskie dziedzictwo kulturowe i przyrodnicze Kruszwicy bazą dla turystyki, rekreacji, edukacji i sportu” odbywał się na drodze postępowań o udzielenie zamówienia publicznego w trybie przetargów nieograniczonych.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5124" name="Picture 4" descr="C:\Users\Dorota\Desktop\DSC_0465.JPG"/>
          <p:cNvPicPr>
            <a:picLocks noChangeAspect="1" noChangeArrowheads="1"/>
          </p:cNvPicPr>
          <p:nvPr/>
        </p:nvPicPr>
        <p:blipFill>
          <a:blip r:embed="rId3" cstate="print"/>
          <a:srcRect/>
          <a:stretch>
            <a:fillRect/>
          </a:stretch>
        </p:blipFill>
        <p:spPr bwMode="auto">
          <a:xfrm>
            <a:off x="3131840" y="4365104"/>
            <a:ext cx="2934532" cy="2109062"/>
          </a:xfrm>
          <a:prstGeom prst="rect">
            <a:avLst/>
          </a:prstGeom>
          <a:noFill/>
        </p:spPr>
      </p:pic>
      <p:pic>
        <p:nvPicPr>
          <p:cNvPr id="5125" name="Picture 5" descr="C:\Users\Dorota\Desktop\DSC_0449.JPG"/>
          <p:cNvPicPr>
            <a:picLocks noChangeAspect="1" noChangeArrowheads="1"/>
          </p:cNvPicPr>
          <p:nvPr/>
        </p:nvPicPr>
        <p:blipFill>
          <a:blip r:embed="rId4" cstate="print"/>
          <a:srcRect/>
          <a:stretch>
            <a:fillRect/>
          </a:stretch>
        </p:blipFill>
        <p:spPr bwMode="auto">
          <a:xfrm>
            <a:off x="115323" y="4032082"/>
            <a:ext cx="2872501" cy="1701174"/>
          </a:xfrm>
          <a:prstGeom prst="rect">
            <a:avLst/>
          </a:prstGeom>
          <a:noFill/>
        </p:spPr>
      </p:pic>
      <p:pic>
        <p:nvPicPr>
          <p:cNvPr id="5126" name="Picture 6" descr="C:\Users\Dorota\Desktop\DSC_0194.JPG"/>
          <p:cNvPicPr>
            <a:picLocks noChangeAspect="1" noChangeArrowheads="1"/>
          </p:cNvPicPr>
          <p:nvPr/>
        </p:nvPicPr>
        <p:blipFill>
          <a:blip r:embed="rId5" cstate="print"/>
          <a:srcRect/>
          <a:stretch>
            <a:fillRect/>
          </a:stretch>
        </p:blipFill>
        <p:spPr bwMode="auto">
          <a:xfrm>
            <a:off x="6228184" y="3933056"/>
            <a:ext cx="2808312" cy="1827044"/>
          </a:xfrm>
          <a:prstGeom prst="rect">
            <a:avLst/>
          </a:prstGeom>
          <a:noFill/>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115616" y="1772816"/>
            <a:ext cx="8352927" cy="4985980"/>
          </a:xfrm>
          <a:prstGeom prst="rect">
            <a:avLst/>
          </a:prstGeom>
          <a:noFill/>
          <a:ln w="9525">
            <a:noFill/>
            <a:miter lim="800000"/>
            <a:headEnd/>
            <a:tailEnd/>
          </a:ln>
        </p:spPr>
        <p:txBody>
          <a:bodyPr wrap="square">
            <a:spAutoFit/>
          </a:bodyPr>
          <a:lstStyle/>
          <a:p>
            <a:r>
              <a:rPr lang="pl-PL" sz="2400" b="1" dirty="0" smtClean="0">
                <a:solidFill>
                  <a:schemeClr val="tx2">
                    <a:lumMod val="50000"/>
                  </a:schemeClr>
                </a:solidFill>
                <a:latin typeface="+mn-lt"/>
              </a:rPr>
              <a:t>Lista wykonawców, którzy przedstawili najkorzystniejsze oferty i zostali zaproszeni do współpracy przy realizacji projektu:  </a:t>
            </a:r>
          </a:p>
          <a:p>
            <a:pPr>
              <a:buFont typeface="Wingdings" pitchFamily="2" charset="2"/>
              <a:buChar char="§"/>
            </a:pPr>
            <a:r>
              <a:rPr lang="pl-PL" sz="2400" dirty="0" smtClean="0">
                <a:solidFill>
                  <a:schemeClr val="tx2">
                    <a:lumMod val="50000"/>
                  </a:schemeClr>
                </a:solidFill>
                <a:latin typeface="+mn-lt"/>
              </a:rPr>
              <a:t> </a:t>
            </a:r>
            <a:r>
              <a:rPr lang="pl-PL" sz="2200" dirty="0" smtClean="0">
                <a:solidFill>
                  <a:schemeClr val="tx2">
                    <a:lumMod val="50000"/>
                  </a:schemeClr>
                </a:solidFill>
              </a:rPr>
              <a:t>BETPOL SA, Bydgoszcz - budowa infrastruktury technicznej</a:t>
            </a:r>
          </a:p>
          <a:p>
            <a:r>
              <a:rPr lang="pl-PL" sz="2200" dirty="0" smtClean="0">
                <a:solidFill>
                  <a:schemeClr val="tx2">
                    <a:lumMod val="50000"/>
                  </a:schemeClr>
                </a:solidFill>
              </a:rPr>
              <a:t> dla uprawiania rekreacji i turystyki rowerowej (I część)</a:t>
            </a:r>
            <a:endParaRPr lang="pl-PL" sz="2200" dirty="0" smtClean="0">
              <a:solidFill>
                <a:schemeClr val="tx2">
                  <a:lumMod val="50000"/>
                </a:schemeClr>
              </a:solidFill>
              <a:latin typeface="+mn-lt"/>
            </a:endParaRPr>
          </a:p>
          <a:p>
            <a:pPr>
              <a:buFont typeface="Wingdings" pitchFamily="2" charset="2"/>
              <a:buChar char="§"/>
            </a:pPr>
            <a:r>
              <a:rPr lang="pl-PL" sz="2200" dirty="0" smtClean="0">
                <a:solidFill>
                  <a:schemeClr val="tx2">
                    <a:lumMod val="50000"/>
                  </a:schemeClr>
                </a:solidFill>
              </a:rPr>
              <a:t>Przedsiębiorstwo Ogólnobudowlane i Konserwacji Zabytków Krzysztof Osuchowski, Alicja Babik Sp. jawna, Malbork - ekspozycja odkopanych i zabezpieczonych murów zamku kruszwickiego</a:t>
            </a:r>
          </a:p>
          <a:p>
            <a:pPr>
              <a:buFont typeface="Wingdings" pitchFamily="2" charset="2"/>
              <a:buChar char="§"/>
            </a:pPr>
            <a:r>
              <a:rPr lang="pl-PL" sz="2200" dirty="0" smtClean="0">
                <a:solidFill>
                  <a:schemeClr val="tx2">
                    <a:lumMod val="50000"/>
                  </a:schemeClr>
                </a:solidFill>
                <a:latin typeface="+mn-lt"/>
              </a:rPr>
              <a:t> </a:t>
            </a:r>
            <a:r>
              <a:rPr lang="pl-PL" sz="2200" dirty="0" smtClean="0">
                <a:solidFill>
                  <a:schemeClr val="tx2">
                    <a:lumMod val="50000"/>
                  </a:schemeClr>
                </a:solidFill>
              </a:rPr>
              <a:t>Przedsiębiorstwo Usługowo-Handlowe DRAINPOL </a:t>
            </a:r>
            <a:r>
              <a:rPr lang="pl-PL" sz="2200" dirty="0" err="1" smtClean="0">
                <a:solidFill>
                  <a:schemeClr val="tx2">
                    <a:lumMod val="50000"/>
                  </a:schemeClr>
                </a:solidFill>
              </a:rPr>
              <a:t>s.c</a:t>
            </a:r>
            <a:r>
              <a:rPr lang="pl-PL" sz="2200" dirty="0" smtClean="0">
                <a:solidFill>
                  <a:schemeClr val="tx2">
                    <a:lumMod val="50000"/>
                  </a:schemeClr>
                </a:solidFill>
              </a:rPr>
              <a:t>. </a:t>
            </a:r>
            <a:r>
              <a:rPr lang="pl-PL" sz="2200" dirty="0" err="1" smtClean="0">
                <a:solidFill>
                  <a:schemeClr val="tx2">
                    <a:lumMod val="50000"/>
                  </a:schemeClr>
                </a:solidFill>
              </a:rPr>
              <a:t>R.Szczuraszek</a:t>
            </a:r>
            <a:r>
              <a:rPr lang="pl-PL" sz="2200" dirty="0" smtClean="0">
                <a:solidFill>
                  <a:schemeClr val="tx2">
                    <a:lumMod val="50000"/>
                  </a:schemeClr>
                </a:solidFill>
              </a:rPr>
              <a:t> &amp; </a:t>
            </a:r>
            <a:r>
              <a:rPr lang="pl-PL" sz="2200" dirty="0" err="1" smtClean="0">
                <a:solidFill>
                  <a:schemeClr val="tx2">
                    <a:lumMod val="50000"/>
                  </a:schemeClr>
                </a:solidFill>
              </a:rPr>
              <a:t>J.Góra</a:t>
            </a:r>
            <a:r>
              <a:rPr lang="pl-PL" sz="2200" dirty="0" smtClean="0">
                <a:solidFill>
                  <a:schemeClr val="tx2">
                    <a:lumMod val="50000"/>
                  </a:schemeClr>
                </a:solidFill>
              </a:rPr>
              <a:t>, Sławsk Wielki - budowa infrastruktury technicznej dla uprawiania rekreacji i turystyki rowerowej</a:t>
            </a:r>
          </a:p>
          <a:p>
            <a:r>
              <a:rPr lang="pl-PL" sz="2200" dirty="0" smtClean="0">
                <a:solidFill>
                  <a:schemeClr val="tx2">
                    <a:lumMod val="50000"/>
                  </a:schemeClr>
                </a:solidFill>
              </a:rPr>
              <a:t>(II część)</a:t>
            </a:r>
            <a:endParaRPr lang="pl-PL" sz="2200" dirty="0" smtClean="0">
              <a:solidFill>
                <a:schemeClr val="tx2">
                  <a:lumMod val="50000"/>
                </a:schemeClr>
              </a:solidFill>
              <a:latin typeface="+mn-lt"/>
            </a:endParaRPr>
          </a:p>
          <a:p>
            <a:endParaRPr lang="pl-PL" sz="2400" dirty="0" smtClean="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259632" y="1916832"/>
            <a:ext cx="7632848" cy="4862870"/>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c.d.</a:t>
            </a:r>
          </a:p>
          <a:p>
            <a:pPr>
              <a:buFont typeface="Wingdings" pitchFamily="2" charset="2"/>
              <a:buChar char="§"/>
            </a:pPr>
            <a:r>
              <a:rPr lang="pl-PL" sz="2200" dirty="0" smtClean="0">
                <a:solidFill>
                  <a:schemeClr val="tx2">
                    <a:lumMod val="50000"/>
                  </a:schemeClr>
                </a:solidFill>
                <a:latin typeface="+mn-lt"/>
              </a:rPr>
              <a:t> </a:t>
            </a:r>
            <a:r>
              <a:rPr lang="pl-PL" sz="2200" dirty="0" err="1" smtClean="0">
                <a:solidFill>
                  <a:schemeClr val="tx2">
                    <a:lumMod val="50000"/>
                  </a:schemeClr>
                </a:solidFill>
                <a:latin typeface="+mn-lt"/>
              </a:rPr>
              <a:t>Hydro-Inż</a:t>
            </a:r>
            <a:r>
              <a:rPr lang="pl-PL" sz="2200" dirty="0" smtClean="0">
                <a:solidFill>
                  <a:schemeClr val="tx2">
                    <a:lumMod val="50000"/>
                  </a:schemeClr>
                </a:solidFill>
                <a:latin typeface="+mn-lt"/>
              </a:rPr>
              <a:t>. </a:t>
            </a:r>
            <a:r>
              <a:rPr lang="pl-PL" sz="2200" dirty="0" err="1" smtClean="0">
                <a:solidFill>
                  <a:schemeClr val="tx2">
                    <a:lumMod val="50000"/>
                  </a:schemeClr>
                </a:solidFill>
                <a:latin typeface="+mn-lt"/>
              </a:rPr>
              <a:t>s.c</a:t>
            </a:r>
            <a:r>
              <a:rPr lang="pl-PL" sz="2200" dirty="0" smtClean="0">
                <a:solidFill>
                  <a:schemeClr val="tx2">
                    <a:lumMod val="50000"/>
                  </a:schemeClr>
                </a:solidFill>
                <a:latin typeface="+mn-lt"/>
              </a:rPr>
              <a:t>. Grzegorz Grajewski, Roman Płowa, Wicko - budowa infrastruktury technicznej dla turystyki wodnej na jeziorze Gopło </a:t>
            </a:r>
          </a:p>
          <a:p>
            <a:pPr>
              <a:buFont typeface="Wingdings" pitchFamily="2" charset="2"/>
              <a:buChar char="§"/>
            </a:pPr>
            <a:r>
              <a:rPr lang="pl-PL" sz="2200" dirty="0" smtClean="0">
                <a:solidFill>
                  <a:schemeClr val="tx2">
                    <a:lumMod val="50000"/>
                  </a:schemeClr>
                </a:solidFill>
                <a:latin typeface="+mn-lt"/>
              </a:rPr>
              <a:t> Przedsiębiorstwo Budowlano-Usługowe KRUSIL Antoni Kwiatkowski, Kruszwica - przebudowa amfiteatru w Kruszwicy</a:t>
            </a:r>
          </a:p>
          <a:p>
            <a:pPr>
              <a:buFont typeface="Wingdings" pitchFamily="2" charset="2"/>
              <a:buChar char="§"/>
            </a:pPr>
            <a:r>
              <a:rPr lang="pl-PL" sz="2200" dirty="0" smtClean="0">
                <a:solidFill>
                  <a:schemeClr val="tx2">
                    <a:lumMod val="50000"/>
                  </a:schemeClr>
                </a:solidFill>
              </a:rPr>
              <a:t> P.P.H. </a:t>
            </a:r>
            <a:r>
              <a:rPr lang="pl-PL" sz="2200" dirty="0" err="1" smtClean="0">
                <a:solidFill>
                  <a:schemeClr val="tx2">
                    <a:lumMod val="50000"/>
                  </a:schemeClr>
                </a:solidFill>
              </a:rPr>
              <a:t>Florin</a:t>
            </a:r>
            <a:r>
              <a:rPr lang="pl-PL" sz="2200" dirty="0" smtClean="0">
                <a:solidFill>
                  <a:schemeClr val="tx2">
                    <a:lumMod val="50000"/>
                  </a:schemeClr>
                </a:solidFill>
              </a:rPr>
              <a:t> </a:t>
            </a:r>
            <a:r>
              <a:rPr lang="pl-PL" sz="2200" dirty="0" err="1" smtClean="0">
                <a:solidFill>
                  <a:schemeClr val="tx2">
                    <a:lumMod val="50000"/>
                  </a:schemeClr>
                </a:solidFill>
              </a:rPr>
              <a:t>s.c</a:t>
            </a:r>
            <a:r>
              <a:rPr lang="pl-PL" sz="2200" dirty="0" smtClean="0">
                <a:solidFill>
                  <a:schemeClr val="tx2">
                    <a:lumMod val="50000"/>
                  </a:schemeClr>
                </a:solidFill>
              </a:rPr>
              <a:t>. K.K. Świgoń, Inowrocław - nadzór inwestorski nad robotami budowlanymi</a:t>
            </a:r>
          </a:p>
          <a:p>
            <a:pPr>
              <a:buFont typeface="Wingdings" pitchFamily="2" charset="2"/>
              <a:buChar char="§"/>
            </a:pPr>
            <a:r>
              <a:rPr lang="pl-PL" sz="2200" dirty="0" smtClean="0">
                <a:solidFill>
                  <a:schemeClr val="tx2">
                    <a:lumMod val="50000"/>
                  </a:schemeClr>
                </a:solidFill>
              </a:rPr>
              <a:t> ARCHKO Pracownia Archeologiczno-Konserwatorska Piotr Pawlak, Poznań - nadzór archeologiczno-konserwatorski</a:t>
            </a:r>
            <a:endParaRPr lang="pl-PL" sz="2200" dirty="0" smtClean="0">
              <a:solidFill>
                <a:schemeClr val="tx2">
                  <a:lumMod val="50000"/>
                </a:schemeClr>
              </a:solidFill>
              <a:latin typeface="+mn-lt"/>
            </a:endParaRPr>
          </a:p>
          <a:p>
            <a:pPr>
              <a:buFont typeface="Wingdings" pitchFamily="2" charset="2"/>
              <a:buChar char="§"/>
            </a:pPr>
            <a:r>
              <a:rPr lang="pl-PL" sz="2200" dirty="0" smtClean="0">
                <a:solidFill>
                  <a:schemeClr val="tx2">
                    <a:lumMod val="50000"/>
                  </a:schemeClr>
                </a:solidFill>
                <a:latin typeface="+mn-lt"/>
              </a:rPr>
              <a:t> DBP Communications, Osówiec/Bydgoszcz – promocja projektu </a:t>
            </a:r>
            <a:endParaRPr lang="pl-PL" sz="22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
        <p:nvSpPr>
          <p:cNvPr id="6" name="Prostokąt 5"/>
          <p:cNvSpPr/>
          <p:nvPr/>
        </p:nvSpPr>
        <p:spPr>
          <a:xfrm>
            <a:off x="539552" y="1916832"/>
            <a:ext cx="8136904" cy="4524315"/>
          </a:xfrm>
          <a:prstGeom prst="rect">
            <a:avLst/>
          </a:prstGeom>
        </p:spPr>
        <p:txBody>
          <a:bodyPr wrap="square">
            <a:spAutoFit/>
          </a:bodyPr>
          <a:lstStyle/>
          <a:p>
            <a:r>
              <a:rPr lang="pl-PL" sz="2400" b="1" dirty="0" smtClean="0">
                <a:solidFill>
                  <a:schemeClr val="tx2">
                    <a:lumMod val="50000"/>
                  </a:schemeClr>
                </a:solidFill>
                <a:latin typeface="+mn-lt"/>
              </a:rPr>
              <a:t>Do obowiązków inspektora nadzoru inwestorskiego należy m.in.:</a:t>
            </a:r>
          </a:p>
          <a:p>
            <a:pPr>
              <a:buFont typeface="Wingdings" pitchFamily="2" charset="2"/>
              <a:buChar char="q"/>
            </a:pPr>
            <a:r>
              <a:rPr lang="pl-PL" sz="2400" dirty="0" smtClean="0">
                <a:solidFill>
                  <a:schemeClr val="tx2">
                    <a:lumMod val="50000"/>
                  </a:schemeClr>
                </a:solidFill>
                <a:latin typeface="+mn-lt"/>
              </a:rPr>
              <a:t> reprezentowanie interesów Zamawiającego na budowie w zakresie spraw technicznych i ekonomicznych w ramach dokumentacji projektowej, prawa budowlanego oraz umowy na realizację inwestycji</a:t>
            </a:r>
          </a:p>
          <a:p>
            <a:pPr>
              <a:buFont typeface="Wingdings" pitchFamily="2" charset="2"/>
              <a:buChar char="q"/>
            </a:pPr>
            <a:r>
              <a:rPr lang="pl-PL" sz="2400" dirty="0" smtClean="0">
                <a:solidFill>
                  <a:schemeClr val="tx2">
                    <a:lumMod val="50000"/>
                  </a:schemeClr>
                </a:solidFill>
                <a:latin typeface="+mn-lt"/>
              </a:rPr>
              <a:t> dokonywanie sprawdzenia dokumentacji technicznej</a:t>
            </a:r>
          </a:p>
          <a:p>
            <a:pPr>
              <a:buFont typeface="Wingdings" pitchFamily="2" charset="2"/>
              <a:buChar char="q"/>
            </a:pPr>
            <a:r>
              <a:rPr lang="pl-PL" sz="2400" dirty="0" smtClean="0">
                <a:solidFill>
                  <a:schemeClr val="tx2">
                    <a:lumMod val="50000"/>
                  </a:schemeClr>
                </a:solidFill>
                <a:latin typeface="+mn-lt"/>
              </a:rPr>
              <a:t> nadzorowanie prac budowlanych, sanitarnych, elektrycznych</a:t>
            </a:r>
          </a:p>
          <a:p>
            <a:pPr>
              <a:buFont typeface="Wingdings" pitchFamily="2" charset="2"/>
              <a:buChar char="q"/>
            </a:pPr>
            <a:r>
              <a:rPr lang="pl-PL" sz="2400" dirty="0" smtClean="0">
                <a:solidFill>
                  <a:schemeClr val="tx2">
                    <a:lumMod val="50000"/>
                  </a:schemeClr>
                </a:solidFill>
                <a:latin typeface="+mn-lt"/>
              </a:rPr>
              <a:t> sprawdzanie poprawności kalkulacji sporządzonych przez wykonawców robót w zakresie obmiarów robót, nakładów rzeczowych, cen, narzutów oraz faktur</a:t>
            </a:r>
            <a:endParaRPr lang="pl-PL" sz="2400" dirty="0">
              <a:solidFill>
                <a:schemeClr val="tx2">
                  <a:lumMod val="50000"/>
                </a:schemeClr>
              </a:solidFill>
              <a:latin typeface="+mn-lt"/>
            </a:endParaRPr>
          </a:p>
        </p:txBody>
      </p:sp>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475655" y="2060848"/>
            <a:ext cx="7200801" cy="1569660"/>
          </a:xfrm>
          <a:prstGeom prst="rect">
            <a:avLst/>
          </a:prstGeom>
          <a:noFill/>
          <a:ln w="9525">
            <a:noFill/>
            <a:miter lim="800000"/>
            <a:headEnd/>
            <a:tailEnd/>
          </a:ln>
        </p:spPr>
        <p:txBody>
          <a:bodyPr wrap="square">
            <a:spAutoFit/>
          </a:bodyPr>
          <a:lstStyle/>
          <a:p>
            <a:pPr eaLnBrk="0" hangingPunct="0"/>
            <a:r>
              <a:rPr lang="pl-PL" sz="2400" dirty="0" smtClean="0">
                <a:solidFill>
                  <a:schemeClr val="tx2">
                    <a:lumMod val="50000"/>
                  </a:schemeClr>
                </a:solidFill>
                <a:latin typeface="+mn-lt"/>
              </a:rPr>
              <a:t>Refundacja wydatków dokonywana jest w postaci płatności okresowych. W 2010 r. zrealizowane zostały trzy wnioski o płatność, w roku 2011 planowane są również trzy transze.</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6146" name="Picture 2" descr="C:\Users\Dorota\Desktop\Dziedzictwo kulturowe zdjęcia i materiały\Nowy folder\DSC_0047.JPG"/>
          <p:cNvPicPr>
            <a:picLocks noChangeAspect="1" noChangeArrowheads="1"/>
          </p:cNvPicPr>
          <p:nvPr/>
        </p:nvPicPr>
        <p:blipFill>
          <a:blip r:embed="rId3" cstate="print"/>
          <a:srcRect/>
          <a:stretch>
            <a:fillRect/>
          </a:stretch>
        </p:blipFill>
        <p:spPr bwMode="auto">
          <a:xfrm>
            <a:off x="2915816" y="3861048"/>
            <a:ext cx="3705599" cy="2463829"/>
          </a:xfrm>
          <a:prstGeom prst="rect">
            <a:avLst/>
          </a:prstGeom>
          <a:noFill/>
        </p:spPr>
      </p:pic>
    </p:spTree>
  </p:cSld>
  <p:clrMapOvr>
    <a:masterClrMapping/>
  </p:clrMapOvr>
  <p:transition>
    <p:wheel spokes="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2"/>
          <p:cNvSpPr>
            <a:spLocks noChangeArrowheads="1"/>
          </p:cNvSpPr>
          <p:nvPr/>
        </p:nvSpPr>
        <p:spPr bwMode="auto">
          <a:xfrm>
            <a:off x="1115616" y="2204864"/>
            <a:ext cx="7488831" cy="3785652"/>
          </a:xfrm>
          <a:prstGeom prst="rect">
            <a:avLst/>
          </a:prstGeom>
          <a:noFill/>
          <a:ln w="9525">
            <a:noFill/>
            <a:miter lim="800000"/>
            <a:headEnd/>
            <a:tailEnd/>
          </a:ln>
        </p:spPr>
        <p:txBody>
          <a:bodyPr wrap="square">
            <a:spAutoFit/>
          </a:bodyPr>
          <a:lstStyle/>
          <a:p>
            <a:r>
              <a:rPr lang="pl-PL" sz="2400" dirty="0" smtClean="0">
                <a:solidFill>
                  <a:schemeClr val="tx2">
                    <a:lumMod val="50000"/>
                  </a:schemeClr>
                </a:solidFill>
                <a:latin typeface="+mn-lt"/>
              </a:rPr>
              <a:t>Na podstawie umowy podpisanej przez Marszałka Województwa i Burmistrza Kruszwicy zespół projektowy w rozliczeniach finansowych korzysta z systemu płatności „z góry” (front </a:t>
            </a:r>
            <a:r>
              <a:rPr lang="pl-PL" sz="2400" dirty="0" err="1" smtClean="0">
                <a:solidFill>
                  <a:schemeClr val="tx2">
                    <a:lumMod val="50000"/>
                  </a:schemeClr>
                </a:solidFill>
                <a:latin typeface="+mn-lt"/>
              </a:rPr>
              <a:t>loadingu</a:t>
            </a:r>
            <a:r>
              <a:rPr lang="pl-PL" sz="2400" dirty="0" smtClean="0">
                <a:solidFill>
                  <a:schemeClr val="tx2">
                    <a:lumMod val="50000"/>
                  </a:schemeClr>
                </a:solidFill>
                <a:latin typeface="+mn-lt"/>
              </a:rPr>
              <a:t>). Pierwsze trzy transze realizowane były w proporcjach 85% (EEFR) do 15% (Gmina Kruszwica), kolejne dwie transze - 60% (EEFR) do 40% (Gmina Kruszwica), ostatnia transza stanowić będzie rozliczenie końcowe. </a:t>
            </a:r>
            <a:r>
              <a:rPr lang="pl-PL" sz="2400" dirty="0" smtClean="0">
                <a:solidFill>
                  <a:schemeClr val="tx2">
                    <a:lumMod val="50000"/>
                  </a:schemeClr>
                </a:solidFill>
              </a:rPr>
              <a:t>W sumie złożonych zostanie osiem wniosków o płatność, w tym dwa sprawozdawcze. </a:t>
            </a:r>
            <a:endParaRPr lang="pl-PL" sz="2400" dirty="0" smtClean="0">
              <a:solidFill>
                <a:schemeClr val="tx2">
                  <a:lumMod val="50000"/>
                </a:schemeClr>
              </a:solidFill>
              <a:latin typeface="+mn-lt"/>
            </a:endParaRPr>
          </a:p>
        </p:txBody>
      </p:sp>
      <p:pic>
        <p:nvPicPr>
          <p:cNvPr id="6"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403648" y="2132856"/>
            <a:ext cx="7272807" cy="1569660"/>
          </a:xfrm>
          <a:prstGeom prst="rect">
            <a:avLst/>
          </a:prstGeom>
          <a:noFill/>
          <a:ln w="9525">
            <a:noFill/>
            <a:miter lim="800000"/>
            <a:headEnd/>
            <a:tailEnd/>
          </a:ln>
        </p:spPr>
        <p:txBody>
          <a:bodyPr wrap="square">
            <a:spAutoFit/>
          </a:bodyPr>
          <a:lstStyle/>
          <a:p>
            <a:pPr eaLnBrk="0" hangingPunct="0"/>
            <a:r>
              <a:rPr lang="pl-PL" sz="2400" dirty="0" smtClean="0">
                <a:solidFill>
                  <a:schemeClr val="tx2">
                    <a:lumMod val="50000"/>
                  </a:schemeClr>
                </a:solidFill>
                <a:latin typeface="+mn-lt"/>
              </a:rPr>
              <a:t>Beneficjent składa wniosek o płatność nie częściej niż raz w miesiącu i nie rzadziej niż raz na kwartał kalendarzowy. Realizacja projektu przewiduje złożenie ośmiu wniosków o płatność.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7170" name="Picture 2" descr="C:\Users\Dorota\Desktop\Dziedzictwo kulturowe zdjęcia i materiały\Nowy folder\DSC_0050.JPG"/>
          <p:cNvPicPr>
            <a:picLocks noChangeAspect="1" noChangeArrowheads="1"/>
          </p:cNvPicPr>
          <p:nvPr/>
        </p:nvPicPr>
        <p:blipFill>
          <a:blip r:embed="rId3" cstate="print"/>
          <a:srcRect/>
          <a:stretch>
            <a:fillRect/>
          </a:stretch>
        </p:blipFill>
        <p:spPr bwMode="auto">
          <a:xfrm>
            <a:off x="5040560" y="4149080"/>
            <a:ext cx="2987824" cy="1986585"/>
          </a:xfrm>
          <a:prstGeom prst="rect">
            <a:avLst/>
          </a:prstGeom>
          <a:noFill/>
        </p:spPr>
      </p:pic>
      <p:pic>
        <p:nvPicPr>
          <p:cNvPr id="7171" name="Picture 3" descr="C:\Users\Dorota\Desktop\Dziedzictwo kulturowe zdjęcia i materiały\zdj. Goplańskie dziedzictwo\DSC_0046.JPG"/>
          <p:cNvPicPr>
            <a:picLocks noChangeAspect="1" noChangeArrowheads="1"/>
          </p:cNvPicPr>
          <p:nvPr/>
        </p:nvPicPr>
        <p:blipFill>
          <a:blip r:embed="rId4" cstate="print"/>
          <a:srcRect/>
          <a:stretch>
            <a:fillRect/>
          </a:stretch>
        </p:blipFill>
        <p:spPr bwMode="auto">
          <a:xfrm>
            <a:off x="1619672" y="4149080"/>
            <a:ext cx="3059832" cy="2034462"/>
          </a:xfrm>
          <a:prstGeom prst="rect">
            <a:avLst/>
          </a:prstGeom>
          <a:noFill/>
        </p:spPr>
      </p:pic>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331640" y="2349500"/>
            <a:ext cx="7488831" cy="3046988"/>
          </a:xfrm>
          <a:prstGeom prst="rect">
            <a:avLst/>
          </a:prstGeom>
          <a:noFill/>
          <a:ln w="9525">
            <a:noFill/>
            <a:miter lim="800000"/>
            <a:headEnd/>
            <a:tailEnd/>
          </a:ln>
        </p:spPr>
        <p:txBody>
          <a:bodyPr wrap="square">
            <a:spAutoFit/>
          </a:bodyPr>
          <a:lstStyle/>
          <a:p>
            <a:r>
              <a:rPr lang="pl-PL" sz="2400" b="1" dirty="0" smtClean="0">
                <a:solidFill>
                  <a:schemeClr val="tx2">
                    <a:lumMod val="50000"/>
                  </a:schemeClr>
                </a:solidFill>
                <a:latin typeface="+mn-lt"/>
              </a:rPr>
              <a:t>Wskaźniki realizacji projektu w procentach do założonego planu – grudzień 2010</a:t>
            </a:r>
          </a:p>
          <a:p>
            <a:endParaRPr lang="pl-PL" sz="2400" dirty="0" smtClean="0">
              <a:solidFill>
                <a:schemeClr val="tx2">
                  <a:lumMod val="50000"/>
                </a:schemeClr>
              </a:solidFill>
              <a:latin typeface="+mn-lt"/>
            </a:endParaRPr>
          </a:p>
          <a:p>
            <a:pPr>
              <a:buFont typeface="Wingdings" pitchFamily="2" charset="2"/>
              <a:buChar char="Ø"/>
            </a:pPr>
            <a:r>
              <a:rPr lang="pl-PL" sz="2400" dirty="0" smtClean="0">
                <a:solidFill>
                  <a:schemeClr val="tx2">
                    <a:lumMod val="50000"/>
                  </a:schemeClr>
                </a:solidFill>
                <a:latin typeface="+mn-lt"/>
              </a:rPr>
              <a:t> Długość wybudowanych ścieżek rowerowych – 79,37%</a:t>
            </a:r>
          </a:p>
          <a:p>
            <a:pPr>
              <a:buFont typeface="Wingdings" pitchFamily="2" charset="2"/>
              <a:buChar char="Ø"/>
            </a:pPr>
            <a:endParaRPr lang="pl-PL" sz="2400" dirty="0" smtClean="0">
              <a:solidFill>
                <a:schemeClr val="tx2">
                  <a:lumMod val="50000"/>
                </a:schemeClr>
              </a:solidFill>
              <a:latin typeface="+mn-lt"/>
            </a:endParaRPr>
          </a:p>
          <a:p>
            <a:pPr>
              <a:buFont typeface="Wingdings" pitchFamily="2" charset="2"/>
              <a:buChar char="Ø"/>
            </a:pPr>
            <a:r>
              <a:rPr lang="pl-PL" sz="2400" dirty="0" smtClean="0">
                <a:solidFill>
                  <a:schemeClr val="tx2">
                    <a:lumMod val="50000"/>
                  </a:schemeClr>
                </a:solidFill>
                <a:latin typeface="+mn-lt"/>
              </a:rPr>
              <a:t> Długość wybudowanych szlaków pieszych – 64,19%</a:t>
            </a: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rostokąt 2"/>
          <p:cNvSpPr>
            <a:spLocks noChangeArrowheads="1"/>
          </p:cNvSpPr>
          <p:nvPr/>
        </p:nvSpPr>
        <p:spPr bwMode="auto">
          <a:xfrm>
            <a:off x="1331640" y="1916832"/>
            <a:ext cx="7488831" cy="3785652"/>
          </a:xfrm>
          <a:prstGeom prst="rect">
            <a:avLst/>
          </a:prstGeom>
          <a:noFill/>
          <a:ln w="9525">
            <a:noFill/>
            <a:miter lim="800000"/>
            <a:headEnd/>
            <a:tailEnd/>
          </a:ln>
        </p:spPr>
        <p:txBody>
          <a:bodyPr wrap="square">
            <a:spAutoFit/>
          </a:bodyPr>
          <a:lstStyle/>
          <a:p>
            <a:r>
              <a:rPr lang="pl-PL" sz="2400" b="1" dirty="0" smtClean="0">
                <a:solidFill>
                  <a:schemeClr val="tx2">
                    <a:lumMod val="50000"/>
                  </a:schemeClr>
                </a:solidFill>
                <a:latin typeface="+mn-lt"/>
              </a:rPr>
              <a:t>c.d.</a:t>
            </a:r>
          </a:p>
          <a:p>
            <a:endParaRPr lang="pl-PL" sz="2400" dirty="0" smtClean="0">
              <a:solidFill>
                <a:schemeClr val="tx2">
                  <a:lumMod val="50000"/>
                </a:schemeClr>
              </a:solidFill>
              <a:latin typeface="+mn-lt"/>
            </a:endParaRPr>
          </a:p>
          <a:p>
            <a:pPr>
              <a:buFont typeface="Wingdings" pitchFamily="2" charset="2"/>
              <a:buChar char="Ø"/>
            </a:pPr>
            <a:r>
              <a:rPr lang="pl-PL" sz="2400" dirty="0" smtClean="0">
                <a:solidFill>
                  <a:schemeClr val="tx2">
                    <a:lumMod val="50000"/>
                  </a:schemeClr>
                </a:solidFill>
                <a:latin typeface="+mn-lt"/>
              </a:rPr>
              <a:t> Ilość wybudowanych punktów rekreacyjnych wzdłuż szlaków – 33,33%</a:t>
            </a:r>
          </a:p>
          <a:p>
            <a:pPr>
              <a:buFont typeface="Wingdings" pitchFamily="2" charset="2"/>
              <a:buChar char="Ø"/>
            </a:pPr>
            <a:endParaRPr lang="pl-PL" sz="2400" dirty="0" smtClean="0">
              <a:solidFill>
                <a:schemeClr val="tx2">
                  <a:lumMod val="50000"/>
                </a:schemeClr>
              </a:solidFill>
              <a:latin typeface="+mn-lt"/>
            </a:endParaRPr>
          </a:p>
          <a:p>
            <a:pPr>
              <a:buFont typeface="Wingdings" pitchFamily="2" charset="2"/>
              <a:buChar char="Ø"/>
            </a:pPr>
            <a:r>
              <a:rPr lang="pl-PL" sz="2400" dirty="0" smtClean="0">
                <a:solidFill>
                  <a:schemeClr val="tx2">
                    <a:lumMod val="50000"/>
                  </a:schemeClr>
                </a:solidFill>
                <a:latin typeface="+mn-lt"/>
              </a:rPr>
              <a:t> Długość wybudowanych pomostów komunikacyjnych – 25%</a:t>
            </a:r>
          </a:p>
          <a:p>
            <a:pPr>
              <a:buFont typeface="Wingdings" pitchFamily="2" charset="2"/>
              <a:buChar char="Ø"/>
            </a:pPr>
            <a:endParaRPr lang="pl-PL" sz="2400" dirty="0" smtClean="0">
              <a:solidFill>
                <a:schemeClr val="tx2">
                  <a:lumMod val="50000"/>
                </a:schemeClr>
              </a:solidFill>
              <a:latin typeface="+mn-lt"/>
            </a:endParaRPr>
          </a:p>
          <a:p>
            <a:pPr>
              <a:buFont typeface="Wingdings" pitchFamily="2" charset="2"/>
              <a:buChar char="Ø"/>
            </a:pPr>
            <a:r>
              <a:rPr lang="pl-PL" sz="2400" dirty="0" smtClean="0">
                <a:solidFill>
                  <a:schemeClr val="tx2">
                    <a:lumMod val="50000"/>
                  </a:schemeClr>
                </a:solidFill>
                <a:latin typeface="+mn-lt"/>
              </a:rPr>
              <a:t> Powierzchnia przebudowanych parkingów przy obiektach turystycznych – 88,65% </a:t>
            </a:r>
            <a:endParaRPr lang="pl-PL" sz="2400" dirty="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ChangeArrowheads="1"/>
          </p:cNvSpPr>
          <p:nvPr/>
        </p:nvSpPr>
        <p:spPr bwMode="auto">
          <a:xfrm>
            <a:off x="1115616" y="1628800"/>
            <a:ext cx="734481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2800" b="0" i="0" u="none" strike="noStrike" cap="none" normalizeH="0" baseline="0" dirty="0" smtClean="0">
                <a:ln>
                  <a:noFill/>
                </a:ln>
                <a:solidFill>
                  <a:schemeClr val="tx2">
                    <a:lumMod val="50000"/>
                  </a:schemeClr>
                </a:solidFill>
                <a:effectLst/>
                <a:latin typeface="+mj-lt"/>
                <a:ea typeface="Calibri" pitchFamily="34" charset="0"/>
                <a:cs typeface="Times New Roman" pitchFamily="18" charset="0"/>
              </a:rPr>
              <a:t>Harmonogram wydatków na kolejne kwartały</a:t>
            </a:r>
            <a:endParaRPr kumimoji="0" lang="pl-PL" sz="1800" b="0" i="0" u="none" strike="noStrike" cap="none" normalizeH="0" baseline="0" dirty="0" smtClean="0">
              <a:ln>
                <a:noFill/>
              </a:ln>
              <a:solidFill>
                <a:schemeClr val="tx1"/>
              </a:solidFill>
              <a:effectLst/>
              <a:latin typeface="+mj-lt"/>
              <a:cs typeface="Arial" pitchFamily="34" charset="0"/>
            </a:endParaRPr>
          </a:p>
        </p:txBody>
      </p:sp>
      <p:pic>
        <p:nvPicPr>
          <p:cNvPr id="4" name="Picture 6" descr="C:\Users\Dorota\Desktop\17 - Kopia.jpg"/>
          <p:cNvPicPr>
            <a:picLocks noChangeAspect="1" noChangeArrowheads="1"/>
          </p:cNvPicPr>
          <p:nvPr/>
        </p:nvPicPr>
        <p:blipFill>
          <a:blip r:embed="rId2" cstate="print"/>
          <a:srcRect/>
          <a:stretch>
            <a:fillRect/>
          </a:stretch>
        </p:blipFill>
        <p:spPr bwMode="auto">
          <a:xfrm>
            <a:off x="0" y="-1"/>
            <a:ext cx="9144000" cy="1759079"/>
          </a:xfrm>
          <a:prstGeom prst="rect">
            <a:avLst/>
          </a:prstGeom>
          <a:noFill/>
          <a:ln w="9525">
            <a:noFill/>
            <a:miter lim="800000"/>
            <a:headEnd/>
            <a:tailEnd/>
          </a:ln>
        </p:spPr>
      </p:pic>
      <p:sp>
        <p:nvSpPr>
          <p:cNvPr id="6" name="Prostokąt 5"/>
          <p:cNvSpPr/>
          <p:nvPr/>
        </p:nvSpPr>
        <p:spPr>
          <a:xfrm>
            <a:off x="1187624" y="5734997"/>
            <a:ext cx="6984776" cy="646331"/>
          </a:xfrm>
          <a:prstGeom prst="rect">
            <a:avLst/>
          </a:prstGeom>
        </p:spPr>
        <p:txBody>
          <a:bodyPr wrap="square">
            <a:spAutoFit/>
          </a:bodyPr>
          <a:lstStyle/>
          <a:p>
            <a:r>
              <a:rPr lang="pl-PL" dirty="0" smtClean="0">
                <a:solidFill>
                  <a:schemeClr val="tx2">
                    <a:lumMod val="50000"/>
                  </a:schemeClr>
                </a:solidFill>
                <a:latin typeface="+mn-lt"/>
              </a:rPr>
              <a:t>Wcześniejsze wydatki na dokumentację i prace przygotowawcze wyniosły całościowo 354 602,94 zł</a:t>
            </a:r>
            <a:endParaRPr lang="pl-PL" dirty="0">
              <a:solidFill>
                <a:schemeClr val="tx2">
                  <a:lumMod val="50000"/>
                </a:schemeClr>
              </a:solidFill>
              <a:latin typeface="+mn-lt"/>
            </a:endParaRPr>
          </a:p>
        </p:txBody>
      </p:sp>
      <p:graphicFrame>
        <p:nvGraphicFramePr>
          <p:cNvPr id="7" name="Tabela 6"/>
          <p:cNvGraphicFramePr>
            <a:graphicFrameLocks noGrp="1"/>
          </p:cNvGraphicFramePr>
          <p:nvPr/>
        </p:nvGraphicFramePr>
        <p:xfrm>
          <a:off x="1331639" y="2175894"/>
          <a:ext cx="6912768" cy="3645408"/>
        </p:xfrm>
        <a:graphic>
          <a:graphicData uri="http://schemas.openxmlformats.org/drawingml/2006/table">
            <a:tbl>
              <a:tblPr/>
              <a:tblGrid>
                <a:gridCol w="2303756"/>
                <a:gridCol w="2304506"/>
                <a:gridCol w="2304506"/>
              </a:tblGrid>
              <a:tr h="536209">
                <a:tc>
                  <a:txBody>
                    <a:bodyPr/>
                    <a:lstStyle/>
                    <a:p>
                      <a:pPr>
                        <a:lnSpc>
                          <a:spcPct val="115000"/>
                        </a:lnSpc>
                        <a:spcAft>
                          <a:spcPts val="0"/>
                        </a:spcAft>
                      </a:pPr>
                      <a:r>
                        <a:rPr lang="pl-PL" sz="1600" dirty="0">
                          <a:solidFill>
                            <a:schemeClr val="tx2">
                              <a:lumMod val="50000"/>
                            </a:schemeClr>
                          </a:solidFill>
                          <a:latin typeface="+mn-lt"/>
                          <a:ea typeface="Calibri"/>
                          <a:cs typeface="Times New Roman"/>
                        </a:rPr>
                        <a:t>Rok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Kwartał</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Planowane wydatki kwalifikowane (PLN)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2009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a:solidFill>
                            <a:schemeClr val="tx2">
                              <a:lumMod val="50000"/>
                            </a:schemeClr>
                          </a:solidFill>
                          <a:latin typeface="+mn-lt"/>
                          <a:ea typeface="Calibri"/>
                          <a:cs typeface="Times New Roman"/>
                        </a:rPr>
                        <a:t>  </a:t>
                      </a:r>
                      <a:r>
                        <a:rPr lang="pl-PL" sz="1600" dirty="0" smtClean="0">
                          <a:solidFill>
                            <a:schemeClr val="tx2">
                              <a:lumMod val="50000"/>
                            </a:schemeClr>
                          </a:solidFill>
                          <a:latin typeface="+mn-lt"/>
                          <a:ea typeface="Calibri"/>
                          <a:cs typeface="Times New Roman"/>
                        </a:rPr>
                        <a:t>     </a:t>
                      </a:r>
                      <a:r>
                        <a:rPr lang="pl-PL" sz="1600" dirty="0">
                          <a:solidFill>
                            <a:schemeClr val="tx2">
                              <a:lumMod val="50000"/>
                            </a:schemeClr>
                          </a:solidFill>
                          <a:latin typeface="+mn-lt"/>
                          <a:ea typeface="Calibri"/>
                          <a:cs typeface="Times New Roman"/>
                        </a:rPr>
                        <a:t>8174,00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dirty="0">
                          <a:solidFill>
                            <a:schemeClr val="tx2">
                              <a:lumMod val="50000"/>
                            </a:schemeClr>
                          </a:solidFill>
                          <a:latin typeface="+mn-lt"/>
                          <a:ea typeface="Calibri"/>
                          <a:cs typeface="Times New Roman"/>
                        </a:rPr>
                        <a:t>2009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a:solidFill>
                            <a:schemeClr val="tx2">
                              <a:lumMod val="50000"/>
                            </a:schemeClr>
                          </a:solidFill>
                          <a:latin typeface="+mn-lt"/>
                          <a:ea typeface="Calibri"/>
                          <a:cs typeface="Times New Roman"/>
                        </a:rPr>
                        <a:t>  </a:t>
                      </a:r>
                      <a:r>
                        <a:rPr lang="pl-PL" sz="1600" dirty="0" smtClean="0">
                          <a:solidFill>
                            <a:schemeClr val="tx2">
                              <a:lumMod val="50000"/>
                            </a:schemeClr>
                          </a:solidFill>
                          <a:latin typeface="+mn-lt"/>
                          <a:ea typeface="Calibri"/>
                          <a:cs typeface="Times New Roman"/>
                        </a:rPr>
                        <a:t>   </a:t>
                      </a:r>
                      <a:r>
                        <a:rPr lang="pl-PL" sz="1600" dirty="0">
                          <a:solidFill>
                            <a:schemeClr val="tx2">
                              <a:lumMod val="50000"/>
                            </a:schemeClr>
                          </a:solidFill>
                          <a:latin typeface="+mn-lt"/>
                          <a:ea typeface="Calibri"/>
                          <a:cs typeface="Times New Roman"/>
                        </a:rPr>
                        <a:t>93552,00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2009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III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a:solidFill>
                            <a:schemeClr val="tx2">
                              <a:lumMod val="50000"/>
                            </a:schemeClr>
                          </a:solidFill>
                          <a:latin typeface="+mn-lt"/>
                          <a:ea typeface="Calibri"/>
                          <a:cs typeface="Times New Roman"/>
                        </a:rPr>
                        <a:t>  </a:t>
                      </a:r>
                      <a:r>
                        <a:rPr lang="pl-PL" sz="1600" dirty="0" smtClean="0">
                          <a:solidFill>
                            <a:schemeClr val="tx2">
                              <a:lumMod val="50000"/>
                            </a:schemeClr>
                          </a:solidFill>
                          <a:latin typeface="+mn-lt"/>
                          <a:ea typeface="Calibri"/>
                          <a:cs typeface="Times New Roman"/>
                        </a:rPr>
                        <a:t>   </a:t>
                      </a:r>
                      <a:r>
                        <a:rPr lang="pl-PL" sz="1600" dirty="0">
                          <a:solidFill>
                            <a:schemeClr val="tx2">
                              <a:lumMod val="50000"/>
                            </a:schemeClr>
                          </a:solidFill>
                          <a:latin typeface="+mn-lt"/>
                          <a:ea typeface="Calibri"/>
                          <a:cs typeface="Times New Roman"/>
                        </a:rPr>
                        <a:t>38080,80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2009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IV</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a:solidFill>
                            <a:schemeClr val="tx2">
                              <a:lumMod val="50000"/>
                            </a:schemeClr>
                          </a:solidFill>
                          <a:latin typeface="+mn-lt"/>
                          <a:ea typeface="Calibri"/>
                          <a:cs typeface="Times New Roman"/>
                        </a:rPr>
                        <a:t>  </a:t>
                      </a:r>
                      <a:r>
                        <a:rPr lang="pl-PL" sz="1600" dirty="0" smtClean="0">
                          <a:solidFill>
                            <a:schemeClr val="tx2">
                              <a:lumMod val="50000"/>
                            </a:schemeClr>
                          </a:solidFill>
                          <a:latin typeface="+mn-lt"/>
                          <a:ea typeface="Calibri"/>
                          <a:cs typeface="Times New Roman"/>
                        </a:rPr>
                        <a:t>     </a:t>
                      </a:r>
                      <a:r>
                        <a:rPr lang="pl-PL" sz="1600" dirty="0">
                          <a:solidFill>
                            <a:schemeClr val="tx2">
                              <a:lumMod val="50000"/>
                            </a:schemeClr>
                          </a:solidFill>
                          <a:latin typeface="+mn-lt"/>
                          <a:ea typeface="Calibri"/>
                          <a:cs typeface="Times New Roman"/>
                        </a:rPr>
                        <a:t>7045,40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a:solidFill>
                            <a:schemeClr val="tx2">
                              <a:lumMod val="50000"/>
                            </a:schemeClr>
                          </a:solidFill>
                          <a:latin typeface="+mn-lt"/>
                          <a:ea typeface="Calibri"/>
                          <a:cs typeface="Times New Roman"/>
                        </a:rPr>
                        <a:t>   </a:t>
                      </a:r>
                      <a:r>
                        <a:rPr lang="pl-PL" sz="1600" dirty="0" smtClean="0">
                          <a:solidFill>
                            <a:schemeClr val="tx2">
                              <a:lumMod val="50000"/>
                            </a:schemeClr>
                          </a:solidFill>
                          <a:latin typeface="+mn-lt"/>
                          <a:ea typeface="Calibri"/>
                          <a:cs typeface="Times New Roman"/>
                        </a:rPr>
                        <a:t>  </a:t>
                      </a:r>
                      <a:r>
                        <a:rPr lang="pl-PL" sz="800" dirty="0" smtClean="0">
                          <a:solidFill>
                            <a:schemeClr val="tx2">
                              <a:lumMod val="50000"/>
                            </a:schemeClr>
                          </a:solidFill>
                          <a:latin typeface="+mn-lt"/>
                          <a:ea typeface="Calibri"/>
                          <a:cs typeface="Times New Roman"/>
                        </a:rPr>
                        <a:t> </a:t>
                      </a:r>
                      <a:r>
                        <a:rPr lang="pl-PL" sz="1600" dirty="0" smtClean="0">
                          <a:solidFill>
                            <a:schemeClr val="tx2">
                              <a:lumMod val="50000"/>
                            </a:schemeClr>
                          </a:solidFill>
                          <a:latin typeface="+mn-lt"/>
                          <a:ea typeface="Calibri"/>
                          <a:cs typeface="Times New Roman"/>
                        </a:rPr>
                        <a:t>             </a:t>
                      </a:r>
                      <a:r>
                        <a:rPr lang="pl-PL" sz="1600" dirty="0">
                          <a:solidFill>
                            <a:schemeClr val="tx2">
                              <a:lumMod val="50000"/>
                            </a:schemeClr>
                          </a:solidFill>
                          <a:latin typeface="+mn-lt"/>
                          <a:ea typeface="Calibri"/>
                          <a:cs typeface="Times New Roman"/>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a:solidFill>
                            <a:schemeClr val="tx2">
                              <a:lumMod val="50000"/>
                            </a:schemeClr>
                          </a:solidFill>
                          <a:latin typeface="+mn-lt"/>
                          <a:ea typeface="Calibri"/>
                          <a:cs typeface="Times New Roman"/>
                        </a:rPr>
                        <a:t>   </a:t>
                      </a:r>
                      <a:r>
                        <a:rPr lang="pl-PL" sz="1600" dirty="0" smtClean="0">
                          <a:solidFill>
                            <a:schemeClr val="tx2">
                              <a:lumMod val="50000"/>
                            </a:schemeClr>
                          </a:solidFill>
                          <a:latin typeface="+mn-lt"/>
                          <a:ea typeface="Calibri"/>
                          <a:cs typeface="Times New Roman"/>
                        </a:rPr>
                        <a:t>  </a:t>
                      </a:r>
                      <a:r>
                        <a:rPr lang="pl-PL" sz="1600" dirty="0">
                          <a:solidFill>
                            <a:schemeClr val="tx2">
                              <a:lumMod val="50000"/>
                            </a:schemeClr>
                          </a:solidFill>
                          <a:latin typeface="+mn-lt"/>
                          <a:ea typeface="Calibri"/>
                          <a:cs typeface="Times New Roman"/>
                        </a:rPr>
                        <a:t>17686,96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III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smtClean="0">
                          <a:solidFill>
                            <a:schemeClr val="tx2">
                              <a:lumMod val="50000"/>
                            </a:schemeClr>
                          </a:solidFill>
                          <a:latin typeface="+mn-lt"/>
                          <a:ea typeface="Calibri"/>
                          <a:cs typeface="Times New Roman"/>
                        </a:rPr>
                        <a:t>2 330899,32</a:t>
                      </a:r>
                      <a:endParaRPr lang="pl-PL" sz="1600" dirty="0">
                        <a:solidFill>
                          <a:schemeClr val="tx2">
                            <a:lumMod val="50000"/>
                          </a:schemeClr>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IV</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smtClean="0">
                          <a:solidFill>
                            <a:schemeClr val="tx2">
                              <a:lumMod val="50000"/>
                            </a:schemeClr>
                          </a:solidFill>
                          <a:latin typeface="+mn-lt"/>
                          <a:ea typeface="Calibri"/>
                          <a:cs typeface="Times New Roman"/>
                        </a:rPr>
                        <a:t>3 846413,72</a:t>
                      </a:r>
                      <a:endParaRPr lang="pl-PL" sz="1600" dirty="0">
                        <a:solidFill>
                          <a:schemeClr val="tx2">
                            <a:lumMod val="50000"/>
                          </a:schemeClr>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smtClean="0">
                          <a:solidFill>
                            <a:schemeClr val="tx2">
                              <a:lumMod val="50000"/>
                            </a:schemeClr>
                          </a:solidFill>
                          <a:latin typeface="+mn-lt"/>
                          <a:ea typeface="Calibri"/>
                          <a:cs typeface="Times New Roman"/>
                        </a:rPr>
                        <a:t>1 784837,02</a:t>
                      </a:r>
                      <a:endParaRPr lang="pl-PL" sz="1600" dirty="0">
                        <a:solidFill>
                          <a:schemeClr val="tx2">
                            <a:lumMod val="50000"/>
                          </a:schemeClr>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a:solidFill>
                            <a:schemeClr val="tx2">
                              <a:lumMod val="50000"/>
                            </a:schemeClr>
                          </a:solidFill>
                          <a:latin typeface="+mn-lt"/>
                          <a:ea typeface="Calibri"/>
                          <a:cs typeface="Times New Roman"/>
                        </a:rPr>
                        <a:t>  </a:t>
                      </a:r>
                      <a:r>
                        <a:rPr lang="pl-PL" sz="1600" dirty="0" smtClean="0">
                          <a:solidFill>
                            <a:schemeClr val="tx2">
                              <a:lumMod val="50000"/>
                            </a:schemeClr>
                          </a:solidFill>
                          <a:latin typeface="+mn-lt"/>
                          <a:ea typeface="Calibri"/>
                          <a:cs typeface="Times New Roman"/>
                        </a:rPr>
                        <a:t>   </a:t>
                      </a:r>
                      <a:r>
                        <a:rPr lang="pl-PL" sz="1600" dirty="0">
                          <a:solidFill>
                            <a:schemeClr val="tx2">
                              <a:lumMod val="50000"/>
                            </a:schemeClr>
                          </a:solidFill>
                          <a:latin typeface="+mn-lt"/>
                          <a:ea typeface="Calibri"/>
                          <a:cs typeface="Times New Roman"/>
                        </a:rPr>
                        <a:t>15000,00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104">
                <a:tc>
                  <a:txBody>
                    <a:bodyPr/>
                    <a:lstStyle/>
                    <a:p>
                      <a:pPr>
                        <a:lnSpc>
                          <a:spcPct val="115000"/>
                        </a:lnSpc>
                        <a:spcAft>
                          <a:spcPts val="0"/>
                        </a:spcAft>
                      </a:pPr>
                      <a:r>
                        <a:rPr lang="pl-PL" sz="1600">
                          <a:solidFill>
                            <a:schemeClr val="tx2">
                              <a:lumMod val="50000"/>
                            </a:schemeClr>
                          </a:solidFill>
                          <a:latin typeface="+mn-lt"/>
                          <a:ea typeface="Calibri"/>
                          <a:cs typeface="Times New Roman"/>
                        </a:rPr>
                        <a:t>2011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a:solidFill>
                            <a:schemeClr val="tx2">
                              <a:lumMod val="50000"/>
                            </a:schemeClr>
                          </a:solidFill>
                          <a:latin typeface="+mn-lt"/>
                          <a:ea typeface="Calibri"/>
                          <a:cs typeface="Times New Roman"/>
                        </a:rPr>
                        <a:t>III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pl-PL" sz="1600" dirty="0" smtClean="0">
                          <a:solidFill>
                            <a:schemeClr val="tx2">
                              <a:lumMod val="50000"/>
                            </a:schemeClr>
                          </a:solidFill>
                          <a:latin typeface="+mn-lt"/>
                          <a:ea typeface="Calibri"/>
                          <a:cs typeface="Times New Roman"/>
                        </a:rPr>
                        <a:t>1 566196,64</a:t>
                      </a:r>
                      <a:endParaRPr lang="pl-PL" sz="1600" dirty="0">
                        <a:solidFill>
                          <a:schemeClr val="tx2">
                            <a:lumMod val="50000"/>
                          </a:schemeClr>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cu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403648" y="1772816"/>
            <a:ext cx="7056784" cy="3416320"/>
          </a:xfrm>
          <a:prstGeom prst="rect">
            <a:avLst/>
          </a:prstGeom>
        </p:spPr>
        <p:txBody>
          <a:bodyPr wrap="square">
            <a:spAutoFit/>
          </a:bodyPr>
          <a:lstStyle/>
          <a:p>
            <a:r>
              <a:rPr lang="pl-PL" sz="2400" b="1" dirty="0" smtClean="0">
                <a:solidFill>
                  <a:schemeClr val="tx2">
                    <a:lumMod val="50000"/>
                  </a:schemeClr>
                </a:solidFill>
                <a:latin typeface="+mn-lt"/>
              </a:rPr>
              <a:t>Projekt spełnia następujące zgodności:</a:t>
            </a:r>
          </a:p>
          <a:p>
            <a:endParaRPr lang="pl-PL" sz="2400" dirty="0" smtClean="0">
              <a:solidFill>
                <a:schemeClr val="tx2">
                  <a:lumMod val="50000"/>
                </a:schemeClr>
              </a:solidFill>
              <a:latin typeface="+mn-lt"/>
            </a:endParaRPr>
          </a:p>
          <a:p>
            <a:pPr>
              <a:buFont typeface="Wingdings" pitchFamily="2" charset="2"/>
              <a:buChar char="ü"/>
            </a:pPr>
            <a:r>
              <a:rPr lang="pl-PL" sz="2400" dirty="0" smtClean="0">
                <a:solidFill>
                  <a:schemeClr val="tx2">
                    <a:lumMod val="50000"/>
                  </a:schemeClr>
                </a:solidFill>
                <a:latin typeface="+mn-lt"/>
              </a:rPr>
              <a:t> Zgodność projektu z zasadami udzielania zamówień publicznych</a:t>
            </a:r>
          </a:p>
          <a:p>
            <a:endParaRPr lang="pl-PL" sz="2400" dirty="0" smtClean="0">
              <a:solidFill>
                <a:schemeClr val="tx2">
                  <a:lumMod val="50000"/>
                </a:schemeClr>
              </a:solidFill>
              <a:latin typeface="+mn-lt"/>
            </a:endParaRPr>
          </a:p>
          <a:p>
            <a:pPr>
              <a:buFont typeface="Wingdings" pitchFamily="2" charset="2"/>
              <a:buChar char="ü"/>
            </a:pPr>
            <a:r>
              <a:rPr lang="pl-PL" sz="2400" dirty="0" smtClean="0">
                <a:solidFill>
                  <a:schemeClr val="tx2">
                    <a:lumMod val="50000"/>
                  </a:schemeClr>
                </a:solidFill>
                <a:latin typeface="+mn-lt"/>
              </a:rPr>
              <a:t> Zgodność projektu z zasadami udzielania pomocy publicznej</a:t>
            </a:r>
          </a:p>
          <a:p>
            <a:endParaRPr lang="pl-PL" sz="2400" dirty="0" smtClean="0">
              <a:solidFill>
                <a:schemeClr val="tx2">
                  <a:lumMod val="50000"/>
                </a:schemeClr>
              </a:solidFill>
              <a:latin typeface="+mn-lt"/>
            </a:endParaRPr>
          </a:p>
          <a:p>
            <a:endParaRPr lang="pl-PL" sz="2400" dirty="0" smtClean="0">
              <a:solidFill>
                <a:schemeClr val="tx2">
                  <a:lumMod val="50000"/>
                </a:schemeClr>
              </a:solidFill>
              <a:latin typeface="+mn-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8194" name="Picture 2" descr="C:\Users\Dorota\Desktop\Dziedzictwo kulturowe zdjęcia i materiały\zdj. Goplańskie dziedzictwo\DSC_0088.JPG"/>
          <p:cNvPicPr>
            <a:picLocks noChangeAspect="1" noChangeArrowheads="1"/>
          </p:cNvPicPr>
          <p:nvPr/>
        </p:nvPicPr>
        <p:blipFill>
          <a:blip r:embed="rId3" cstate="print"/>
          <a:srcRect/>
          <a:stretch>
            <a:fillRect/>
          </a:stretch>
        </p:blipFill>
        <p:spPr bwMode="auto">
          <a:xfrm>
            <a:off x="1259632" y="4581128"/>
            <a:ext cx="2411760" cy="1603564"/>
          </a:xfrm>
          <a:prstGeom prst="rect">
            <a:avLst/>
          </a:prstGeom>
          <a:noFill/>
        </p:spPr>
      </p:pic>
      <p:pic>
        <p:nvPicPr>
          <p:cNvPr id="8195" name="Picture 3" descr="C:\Users\Dorota\Desktop\Dziedzictwo kulturowe zdjęcia i materiały\zdj. Goplańskie dziedzictwo\DSC_0316.JPG"/>
          <p:cNvPicPr>
            <a:picLocks noChangeAspect="1" noChangeArrowheads="1"/>
          </p:cNvPicPr>
          <p:nvPr/>
        </p:nvPicPr>
        <p:blipFill>
          <a:blip r:embed="rId4" cstate="print"/>
          <a:srcRect/>
          <a:stretch>
            <a:fillRect/>
          </a:stretch>
        </p:blipFill>
        <p:spPr bwMode="auto">
          <a:xfrm>
            <a:off x="3851920" y="4581128"/>
            <a:ext cx="2405998" cy="1599733"/>
          </a:xfrm>
          <a:prstGeom prst="rect">
            <a:avLst/>
          </a:prstGeom>
          <a:noFill/>
        </p:spPr>
      </p:pic>
      <p:pic>
        <p:nvPicPr>
          <p:cNvPr id="8196" name="Picture 4" descr="C:\Users\Dorota\Desktop\Dziedzictwo kulturowe zdjęcia i materiały\zdj. Goplańskie dziedzictwo\DSC_0466.JPG"/>
          <p:cNvPicPr>
            <a:picLocks noChangeAspect="1" noChangeArrowheads="1"/>
          </p:cNvPicPr>
          <p:nvPr/>
        </p:nvPicPr>
        <p:blipFill>
          <a:blip r:embed="rId5" cstate="print"/>
          <a:srcRect/>
          <a:stretch>
            <a:fillRect/>
          </a:stretch>
        </p:blipFill>
        <p:spPr bwMode="auto">
          <a:xfrm>
            <a:off x="6444208" y="4581128"/>
            <a:ext cx="2411184" cy="1603181"/>
          </a:xfrm>
          <a:prstGeom prst="rect">
            <a:avLst/>
          </a:prstGeom>
          <a:noFill/>
        </p:spPr>
      </p:pic>
    </p:spTree>
  </p:cSld>
  <p:clrMapOvr>
    <a:masterClrMapping/>
  </p:clrMapOvr>
  <p:transition>
    <p:wipe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115616" y="2060849"/>
            <a:ext cx="4680520" cy="4154984"/>
          </a:xfrm>
          <a:prstGeom prst="rect">
            <a:avLst/>
          </a:prstGeom>
        </p:spPr>
        <p:txBody>
          <a:bodyPr wrap="square">
            <a:spAutoFit/>
          </a:bodyPr>
          <a:lstStyle/>
          <a:p>
            <a:r>
              <a:rPr lang="pl-PL" sz="2400" b="1" dirty="0" smtClean="0">
                <a:solidFill>
                  <a:schemeClr val="tx2">
                    <a:lumMod val="50000"/>
                  </a:schemeClr>
                </a:solidFill>
                <a:latin typeface="+mn-lt"/>
              </a:rPr>
              <a:t>Projekt jest zgodny z politykami  horyzontalnymi Unii Europejskiej:</a:t>
            </a:r>
          </a:p>
          <a:p>
            <a:endParaRPr lang="pl-PL" sz="2400" b="1" dirty="0" smtClean="0">
              <a:solidFill>
                <a:schemeClr val="tx2">
                  <a:lumMod val="50000"/>
                </a:schemeClr>
              </a:solidFill>
              <a:latin typeface="+mn-lt"/>
            </a:endParaRPr>
          </a:p>
          <a:p>
            <a:pPr>
              <a:buFont typeface="Wingdings" pitchFamily="2" charset="2"/>
              <a:buChar char="Ø"/>
            </a:pPr>
            <a:r>
              <a:rPr lang="pl-PL" sz="2400" dirty="0" smtClean="0">
                <a:solidFill>
                  <a:schemeClr val="tx2">
                    <a:lumMod val="50000"/>
                  </a:schemeClr>
                </a:solidFill>
                <a:latin typeface="+mn-lt"/>
              </a:rPr>
              <a:t> z polityką ochrony środowiska</a:t>
            </a:r>
          </a:p>
          <a:p>
            <a:pPr>
              <a:buFont typeface="Wingdings" pitchFamily="2" charset="2"/>
              <a:buChar char="Ø"/>
            </a:pPr>
            <a:endParaRPr lang="pl-PL" sz="2400" dirty="0" smtClean="0">
              <a:solidFill>
                <a:schemeClr val="tx2">
                  <a:lumMod val="50000"/>
                </a:schemeClr>
              </a:solidFill>
              <a:latin typeface="+mn-lt"/>
            </a:endParaRPr>
          </a:p>
          <a:p>
            <a:pPr>
              <a:buFont typeface="Wingdings" pitchFamily="2" charset="2"/>
              <a:buChar char="Ø"/>
            </a:pPr>
            <a:r>
              <a:rPr lang="pl-PL" sz="2400" dirty="0" smtClean="0">
                <a:solidFill>
                  <a:schemeClr val="tx2">
                    <a:lumMod val="50000"/>
                  </a:schemeClr>
                </a:solidFill>
                <a:latin typeface="+mn-lt"/>
              </a:rPr>
              <a:t> z polityką równych szans </a:t>
            </a:r>
          </a:p>
          <a:p>
            <a:endParaRPr lang="pl-PL" sz="2400" dirty="0" smtClean="0">
              <a:solidFill>
                <a:schemeClr val="tx2">
                  <a:lumMod val="50000"/>
                </a:schemeClr>
              </a:solidFill>
              <a:latin typeface="+mn-lt"/>
            </a:endParaRPr>
          </a:p>
          <a:p>
            <a:pPr>
              <a:buFont typeface="Wingdings" pitchFamily="2" charset="2"/>
              <a:buChar char="Ø"/>
            </a:pPr>
            <a:r>
              <a:rPr lang="pl-PL" sz="2400" dirty="0" smtClean="0">
                <a:solidFill>
                  <a:schemeClr val="tx2">
                    <a:lumMod val="50000"/>
                  </a:schemeClr>
                </a:solidFill>
                <a:latin typeface="+mn-lt"/>
              </a:rPr>
              <a:t> projekt jest neutralny wobec polityki społeczeństwa informacyjnego</a:t>
            </a: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pic>
        <p:nvPicPr>
          <p:cNvPr id="1026" name="Picture 2" descr="C:\Users\Dorota\Desktop\Bez tytułu.jpg"/>
          <p:cNvPicPr>
            <a:picLocks noChangeAspect="1" noChangeArrowheads="1"/>
          </p:cNvPicPr>
          <p:nvPr/>
        </p:nvPicPr>
        <p:blipFill>
          <a:blip r:embed="rId3" cstate="print"/>
          <a:srcRect/>
          <a:stretch>
            <a:fillRect/>
          </a:stretch>
        </p:blipFill>
        <p:spPr bwMode="auto">
          <a:xfrm>
            <a:off x="5868144" y="2060848"/>
            <a:ext cx="2884094" cy="4248472"/>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043608" y="2204864"/>
            <a:ext cx="7488832" cy="4176464"/>
          </a:xfrm>
          <a:prstGeom prst="rect">
            <a:avLst/>
          </a:prstGeom>
          <a:ln>
            <a:noFill/>
          </a:ln>
        </p:spPr>
        <p:txBody>
          <a:bodyPr anchor="b">
            <a:normAutofit fontScale="92500"/>
          </a:bodyPr>
          <a:lstStyle/>
          <a:p>
            <a:pPr marL="0" marR="0" lvl="0" indent="0" algn="ctr" defTabSz="914400" rtl="0" eaLnBrk="1" fontAlgn="auto" latinLnBrk="0" hangingPunct="1">
              <a:spcBef>
                <a:spcPct val="0"/>
              </a:spcBef>
              <a:spcAft>
                <a:spcPts val="0"/>
              </a:spcAft>
              <a:buClrTx/>
              <a:buSzTx/>
              <a:buFontTx/>
              <a:buNone/>
              <a:tabLst/>
              <a:defRPr/>
            </a:pPr>
            <a:r>
              <a:rPr kumimoji="0" lang="pl-PL" sz="2200" i="0" u="none" strike="noStrike" kern="1200" cap="all" spc="0" normalizeH="0" baseline="0" noProof="0" dirty="0" err="1"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rPr>
              <a:t>INwestycja</a:t>
            </a:r>
            <a:r>
              <a:rPr kumimoji="0" lang="pl-PL" sz="22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rPr>
              <a:t> współfinansowana ze środków Europejskiego Funduszu Rozwoju Regionalnego Programu Operacyjnego Województwa Kujawsko-Pomorskiego na lata 2007-2013.</a:t>
            </a:r>
            <a:br>
              <a:rPr kumimoji="0" lang="pl-PL" sz="22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rPr>
            </a:br>
            <a:r>
              <a:rPr kumimoji="0" lang="pl-PL" sz="22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rPr>
              <a:t/>
            </a:r>
            <a:br>
              <a:rPr kumimoji="0" lang="pl-PL" sz="22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rPr>
            </a:br>
            <a:r>
              <a:rPr kumimoji="0" lang="pl-PL" sz="22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rPr>
              <a:t>Prezentacja współfinansowana ze środków Europejskiego Funduszu Rozwoju Regionalnego Programu Operacyjnego Województwa Kujawsko-Pomorskiego na lata 2007-2013.</a:t>
            </a:r>
          </a:p>
          <a:p>
            <a:pPr marL="0" marR="0" lvl="0" indent="0" algn="ctr" defTabSz="914400" rtl="0" eaLnBrk="1" fontAlgn="auto" latinLnBrk="0" hangingPunct="1">
              <a:lnSpc>
                <a:spcPts val="2000"/>
              </a:lnSpc>
              <a:spcBef>
                <a:spcPct val="0"/>
              </a:spcBef>
              <a:spcAft>
                <a:spcPts val="0"/>
              </a:spcAft>
              <a:buClrTx/>
              <a:buSzTx/>
              <a:buFontTx/>
              <a:buNone/>
              <a:tabLst/>
              <a:defRPr/>
            </a:pPr>
            <a:endParaRPr kumimoji="0" lang="pl-PL" sz="22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endParaRPr>
          </a:p>
          <a:p>
            <a:pPr marL="0" marR="0" lvl="0" indent="0" algn="ctr" defTabSz="914400" rtl="0" eaLnBrk="1" fontAlgn="auto" latinLnBrk="0" hangingPunct="1">
              <a:lnSpc>
                <a:spcPts val="2000"/>
              </a:lnSpc>
              <a:spcBef>
                <a:spcPct val="0"/>
              </a:spcBef>
              <a:spcAft>
                <a:spcPts val="0"/>
              </a:spcAft>
              <a:buClrTx/>
              <a:buSzTx/>
              <a:buFontTx/>
              <a:buNone/>
              <a:tabLst/>
              <a:defRPr/>
            </a:pPr>
            <a:endParaRPr lang="pl-PL" sz="2200" cap="all" dirty="0" smtClean="0">
              <a:solidFill>
                <a:schemeClr val="tx2">
                  <a:lumMod val="50000"/>
                </a:schemeClr>
              </a:solidFill>
              <a:effectLst>
                <a:outerShdw blurRad="50000" dist="30000" dir="5400000" algn="tl" rotWithShape="0">
                  <a:srgbClr val="000000">
                    <a:alpha val="30000"/>
                  </a:srgbClr>
                </a:outerShdw>
              </a:effectLst>
              <a:latin typeface="+mj-lt"/>
              <a:ea typeface="+mj-ea"/>
              <a:cs typeface="+mj-cs"/>
            </a:endParaRPr>
          </a:p>
          <a:p>
            <a:pPr algn="ctr" fontAlgn="auto">
              <a:lnSpc>
                <a:spcPts val="2000"/>
              </a:lnSpc>
              <a:spcAft>
                <a:spcPts val="0"/>
              </a:spcAft>
              <a:defRPr/>
            </a:pPr>
            <a:r>
              <a:rPr lang="pl-PL" sz="2200" dirty="0" smtClean="0">
                <a:solidFill>
                  <a:schemeClr val="tx2">
                    <a:lumMod val="50000"/>
                  </a:schemeClr>
                </a:solidFill>
              </a:rPr>
              <a:t>Opracowanie prezentacji: DBP Communications</a:t>
            </a:r>
          </a:p>
          <a:p>
            <a:pPr marL="0" marR="0" lvl="0" indent="0" algn="ctr" defTabSz="914400" rtl="0" eaLnBrk="1" fontAlgn="auto" latinLnBrk="0" hangingPunct="1">
              <a:lnSpc>
                <a:spcPts val="2000"/>
              </a:lnSpc>
              <a:spcBef>
                <a:spcPct val="0"/>
              </a:spcBef>
              <a:spcAft>
                <a:spcPts val="0"/>
              </a:spcAft>
              <a:buClrTx/>
              <a:buSzTx/>
              <a:buFontTx/>
              <a:buNone/>
              <a:tabLst/>
              <a:defRPr/>
            </a:pPr>
            <a:r>
              <a:rPr kumimoji="0" lang="pl-PL" sz="20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rPr>
              <a:t/>
            </a:r>
            <a:br>
              <a:rPr kumimoji="0" lang="pl-PL" sz="20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rPr>
            </a:br>
            <a:endParaRPr kumimoji="0" lang="pl-PL" sz="2000" i="0" u="none" strike="noStrike" kern="1200" cap="all" spc="0" normalizeH="0" baseline="0" noProof="0" dirty="0" smtClean="0">
              <a:ln>
                <a:noFill/>
              </a:ln>
              <a:solidFill>
                <a:schemeClr val="tx2">
                  <a:lumMod val="50000"/>
                </a:schemeClr>
              </a:solidFill>
              <a:effectLst>
                <a:outerShdw blurRad="50000" dist="30000" dir="5400000" algn="tl" rotWithShape="0">
                  <a:srgbClr val="000000">
                    <a:alpha val="30000"/>
                  </a:srgbClr>
                </a:outerShdw>
              </a:effectLst>
              <a:uLnTx/>
              <a:uFillTx/>
              <a:latin typeface="+mj-lt"/>
              <a:ea typeface="+mj-ea"/>
              <a:cs typeface="+mj-cs"/>
            </a:endParaRPr>
          </a:p>
        </p:txBody>
      </p:sp>
      <p:pic>
        <p:nvPicPr>
          <p:cNvPr id="6"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2771800" y="2636912"/>
            <a:ext cx="5472608" cy="3397853"/>
          </a:xfrm>
          <a:prstGeom prst="rect">
            <a:avLst/>
          </a:prstGeom>
        </p:spPr>
        <p:txBody>
          <a:bodyPr wrap="square">
            <a:spAutoFit/>
          </a:bodyPr>
          <a:lstStyle/>
          <a:p>
            <a:r>
              <a:rPr lang="pl-PL" sz="2400" b="1" dirty="0" smtClean="0">
                <a:solidFill>
                  <a:schemeClr val="tx2">
                    <a:lumMod val="50000"/>
                  </a:schemeClr>
                </a:solidFill>
                <a:latin typeface="+mj-lt"/>
              </a:rPr>
              <a:t>Dziękuję za uwagę</a:t>
            </a:r>
          </a:p>
          <a:p>
            <a:endParaRPr lang="pl-PL" sz="2400" b="1" dirty="0" smtClean="0">
              <a:solidFill>
                <a:schemeClr val="tx2">
                  <a:lumMod val="50000"/>
                </a:schemeClr>
              </a:solidFill>
              <a:latin typeface="+mj-lt"/>
            </a:endParaRPr>
          </a:p>
          <a:p>
            <a:pPr eaLnBrk="1" hangingPunct="1">
              <a:lnSpc>
                <a:spcPct val="80000"/>
              </a:lnSpc>
              <a:buFontTx/>
              <a:buNone/>
            </a:pPr>
            <a:r>
              <a:rPr lang="pl-PL" sz="2400" b="1" dirty="0" smtClean="0">
                <a:solidFill>
                  <a:schemeClr val="tx2">
                    <a:lumMod val="50000"/>
                  </a:schemeClr>
                </a:solidFill>
                <a:latin typeface="+mj-lt"/>
              </a:rPr>
              <a:t>Jan Wasilewski</a:t>
            </a:r>
          </a:p>
          <a:p>
            <a:pPr eaLnBrk="1" hangingPunct="1">
              <a:lnSpc>
                <a:spcPct val="80000"/>
              </a:lnSpc>
              <a:buFontTx/>
              <a:buNone/>
            </a:pPr>
            <a:r>
              <a:rPr lang="pl-PL" sz="2400" dirty="0" smtClean="0">
                <a:solidFill>
                  <a:schemeClr val="tx2">
                    <a:lumMod val="50000"/>
                  </a:schemeClr>
                </a:solidFill>
                <a:latin typeface="+mj-lt"/>
              </a:rPr>
              <a:t>Kierownik Referatu Planowania, Rozwoju, Inwestycji i Nieruchomości</a:t>
            </a:r>
          </a:p>
          <a:p>
            <a:pPr eaLnBrk="1" hangingPunct="1">
              <a:lnSpc>
                <a:spcPct val="80000"/>
              </a:lnSpc>
              <a:buFontTx/>
              <a:buNone/>
            </a:pPr>
            <a:endParaRPr lang="pl-PL" sz="2400" dirty="0" smtClean="0">
              <a:solidFill>
                <a:schemeClr val="tx2">
                  <a:lumMod val="50000"/>
                </a:schemeClr>
              </a:solidFill>
              <a:latin typeface="+mj-lt"/>
            </a:endParaRPr>
          </a:p>
          <a:p>
            <a:pPr eaLnBrk="1" hangingPunct="1">
              <a:lnSpc>
                <a:spcPct val="80000"/>
              </a:lnSpc>
              <a:buFontTx/>
              <a:buNone/>
            </a:pPr>
            <a:endParaRPr lang="pl-PL" dirty="0" smtClean="0">
              <a:solidFill>
                <a:schemeClr val="tx2">
                  <a:lumMod val="50000"/>
                </a:schemeClr>
              </a:solidFill>
              <a:latin typeface="+mj-lt"/>
            </a:endParaRPr>
          </a:p>
          <a:p>
            <a:pPr eaLnBrk="1" hangingPunct="1">
              <a:lnSpc>
                <a:spcPct val="80000"/>
              </a:lnSpc>
              <a:buFontTx/>
              <a:buNone/>
            </a:pPr>
            <a:r>
              <a:rPr lang="pl-PL" dirty="0" smtClean="0">
                <a:solidFill>
                  <a:schemeClr val="tx2">
                    <a:lumMod val="50000"/>
                  </a:schemeClr>
                </a:solidFill>
                <a:latin typeface="+mj-lt"/>
              </a:rPr>
              <a:t>Urząd Miejski w Kruszwicy</a:t>
            </a:r>
          </a:p>
          <a:p>
            <a:pPr eaLnBrk="1" hangingPunct="1">
              <a:lnSpc>
                <a:spcPct val="80000"/>
              </a:lnSpc>
              <a:buFontTx/>
              <a:buNone/>
            </a:pPr>
            <a:r>
              <a:rPr lang="pl-PL" dirty="0" smtClean="0">
                <a:solidFill>
                  <a:schemeClr val="tx2">
                    <a:lumMod val="50000"/>
                  </a:schemeClr>
                </a:solidFill>
                <a:latin typeface="+mj-lt"/>
              </a:rPr>
              <a:t>ul. Nadgoplańska 4</a:t>
            </a:r>
          </a:p>
          <a:p>
            <a:pPr eaLnBrk="1" hangingPunct="1">
              <a:lnSpc>
                <a:spcPct val="80000"/>
              </a:lnSpc>
              <a:buFontTx/>
              <a:buNone/>
            </a:pPr>
            <a:r>
              <a:rPr lang="pl-PL" dirty="0" smtClean="0">
                <a:solidFill>
                  <a:schemeClr val="tx2">
                    <a:lumMod val="50000"/>
                  </a:schemeClr>
                </a:solidFill>
                <a:latin typeface="+mj-lt"/>
              </a:rPr>
              <a:t>tel. 48 52 351 50 10 w. 30</a:t>
            </a:r>
          </a:p>
          <a:p>
            <a:pPr eaLnBrk="1" hangingPunct="1">
              <a:lnSpc>
                <a:spcPct val="80000"/>
              </a:lnSpc>
              <a:buFontTx/>
              <a:buNone/>
            </a:pPr>
            <a:r>
              <a:rPr lang="pl-PL" dirty="0" smtClean="0">
                <a:solidFill>
                  <a:schemeClr val="tx2">
                    <a:lumMod val="50000"/>
                  </a:schemeClr>
                </a:solidFill>
                <a:latin typeface="+mj-lt"/>
              </a:rPr>
              <a:t>e-mail: </a:t>
            </a:r>
            <a:r>
              <a:rPr lang="pl-PL" dirty="0" err="1" smtClean="0">
                <a:solidFill>
                  <a:schemeClr val="tx2">
                    <a:lumMod val="50000"/>
                  </a:schemeClr>
                </a:solidFill>
                <a:latin typeface="+mj-lt"/>
              </a:rPr>
              <a:t>publiczne@kruszwica.um.gov.pl</a:t>
            </a:r>
            <a:endParaRPr lang="pl-PL" dirty="0" smtClean="0">
              <a:solidFill>
                <a:schemeClr val="tx2">
                  <a:lumMod val="50000"/>
                </a:schemeClr>
              </a:solidFill>
              <a:latin typeface="+mj-lt"/>
            </a:endParaRPr>
          </a:p>
          <a:p>
            <a:endParaRPr lang="pl-PL" dirty="0" smtClean="0">
              <a:solidFill>
                <a:schemeClr val="tx2">
                  <a:lumMod val="50000"/>
                </a:schemeClr>
              </a:solidFill>
              <a:latin typeface="+mj-lt"/>
            </a:endParaRPr>
          </a:p>
        </p:txBody>
      </p:sp>
      <p:pic>
        <p:nvPicPr>
          <p:cNvPr id="3" name="Picture 6" descr="C:\Users\Dorota\Desktop\17 - Kopia.jpg"/>
          <p:cNvPicPr>
            <a:picLocks noChangeAspect="1" noChangeArrowheads="1"/>
          </p:cNvPicPr>
          <p:nvPr/>
        </p:nvPicPr>
        <p:blipFill>
          <a:blip r:embed="rId2" cstate="print"/>
          <a:srcRect/>
          <a:stretch>
            <a:fillRect/>
          </a:stretch>
        </p:blipFill>
        <p:spPr bwMode="auto">
          <a:xfrm>
            <a:off x="0" y="0"/>
            <a:ext cx="9144000" cy="1759079"/>
          </a:xfrm>
          <a:prstGeom prst="rect">
            <a:avLst/>
          </a:prstGeom>
          <a:noFill/>
          <a:ln w="9525">
            <a:noFill/>
            <a:miter lim="800000"/>
            <a:headEnd/>
            <a:tailEnd/>
          </a:ln>
        </p:spPr>
      </p:pic>
    </p:spTree>
  </p:cSld>
  <p:clrMapOvr>
    <a:masterClrMapping/>
  </p:clrMapOvr>
  <p:transition>
    <p:comb/>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zesilenie">
  <a:themeElements>
    <a:clrScheme name="Przesileni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Przesileni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Przesileni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622</TotalTime>
  <Words>1352</Words>
  <Application>Microsoft Office PowerPoint</Application>
  <PresentationFormat>Pokaz na ekranie (4:3)</PresentationFormat>
  <Paragraphs>141</Paragraphs>
  <Slides>43</Slides>
  <Notes>0</Notes>
  <HiddenSlides>0</HiddenSlides>
  <MMClips>0</MMClips>
  <ScaleCrop>false</ScaleCrop>
  <HeadingPairs>
    <vt:vector size="4" baseType="variant">
      <vt:variant>
        <vt:lpstr>Motyw</vt:lpstr>
      </vt:variant>
      <vt:variant>
        <vt:i4>1</vt:i4>
      </vt:variant>
      <vt:variant>
        <vt:lpstr>Tytuły slajdów</vt:lpstr>
      </vt:variant>
      <vt:variant>
        <vt:i4>43</vt:i4>
      </vt:variant>
    </vt:vector>
  </HeadingPairs>
  <TitlesOfParts>
    <vt:vector size="44" baseType="lpstr">
      <vt:lpstr>Przesilenie</vt:lpstr>
      <vt:lpstr>Realizacja projektu pn. „Goplańskie dziedzictwo kulturowe i przyrodnicze Kruszwicy bazą dla turystyki, rekreacji, edukacji i sportu”</vt:lpstr>
      <vt:lpstr>25 marca 2010 r. została podpisana umowa nr WPW.I.3043-6-2-185/2010 o dofinansowanie w formie zaliczki i refundacji projektu „Goplańskie dziedzictwo kulturowe i przyrodnicze Kruszwicy bazą dla turystyki, rekreacji, edukacji i sportu”. Umowę zawarto pomiędzy Województwem Kujawsko-Pomorskim a Gminą Kruszwica. </vt:lpstr>
      <vt:lpstr>Slajd 3</vt:lpstr>
      <vt:lpstr>Slajd 4</vt:lpstr>
      <vt:lpstr>Prace realizacyjne rozpoczęte zostały w marcu 2010 r. od budowy ścieżek rowerowych. </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lpstr>Slajd 31</vt:lpstr>
      <vt:lpstr>Slajd 32</vt:lpstr>
      <vt:lpstr>Slajd 33</vt:lpstr>
      <vt:lpstr>Slajd 34</vt:lpstr>
      <vt:lpstr>Slajd 35</vt:lpstr>
      <vt:lpstr>Slajd 36</vt:lpstr>
      <vt:lpstr>Slajd 37</vt:lpstr>
      <vt:lpstr>Slajd 38</vt:lpstr>
      <vt:lpstr>Slajd 39</vt:lpstr>
      <vt:lpstr>Slajd 40</vt:lpstr>
      <vt:lpstr>Slajd 41</vt:lpstr>
      <vt:lpstr>Slajd 42</vt:lpstr>
      <vt:lpstr>Slajd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Dorota</dc:creator>
  <cp:lastModifiedBy>Dorota</cp:lastModifiedBy>
  <cp:revision>58</cp:revision>
  <dcterms:created xsi:type="dcterms:W3CDTF">2011-02-27T09:03:01Z</dcterms:created>
  <dcterms:modified xsi:type="dcterms:W3CDTF">2011-03-24T07:49:21Z</dcterms:modified>
</cp:coreProperties>
</file>